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Merriweather" panose="020B0604020202020204" charset="0"/>
      <p:regular r:id="rId22"/>
      <p:bold r:id="rId23"/>
      <p:italic r:id="rId24"/>
      <p:boldItalic r:id="rId25"/>
    </p:embeddedFont>
    <p:embeddedFont>
      <p:font typeface="Roboto"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BF3E762-528C-4900-8F73-87496117937B}">
  <a:tblStyle styleId="{0BF3E762-528C-4900-8F73-87496117937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0" autoAdjust="0"/>
    <p:restoredTop sz="94660"/>
  </p:normalViewPr>
  <p:slideViewPr>
    <p:cSldViewPr snapToGrid="0">
      <p:cViewPr varScale="1">
        <p:scale>
          <a:sx n="144" d="100"/>
          <a:sy n="144" d="100"/>
        </p:scale>
        <p:origin x="630"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image1.jpg>
</file>

<file path=ppt/media/image2.png>
</file>

<file path=ppt/media/image3.png>
</file>

<file path=ppt/media/image4.png>
</file>

<file path=ppt/media/image5.pn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81a2bb719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81a2bb719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t>In the early 90s British Airways had already overcome some of the financial trouble they had faced in the 80s.  As they pushed forward to change, they brought in new leadership, taught new skills to all employees, changed organizational structures and adjusted the culture. This GAP analysis shows where British Airways was in the 90s as marked against the Industry key success factors.</a:t>
            </a:r>
            <a:endParaRPr sz="1000"/>
          </a:p>
          <a:p>
            <a:pPr marL="0" lvl="0" indent="0" algn="l" rtl="0">
              <a:lnSpc>
                <a:spcPct val="115000"/>
              </a:lnSpc>
              <a:spcBef>
                <a:spcPts val="0"/>
              </a:spcBef>
              <a:spcAft>
                <a:spcPts val="0"/>
              </a:spcAft>
              <a:buNone/>
            </a:pPr>
            <a:endParaRPr sz="1000"/>
          </a:p>
          <a:p>
            <a:pPr marL="0" lvl="0" indent="0" algn="l" rtl="0">
              <a:lnSpc>
                <a:spcPct val="115000"/>
              </a:lnSpc>
              <a:spcBef>
                <a:spcPts val="0"/>
              </a:spcBef>
              <a:spcAft>
                <a:spcPts val="0"/>
              </a:spcAft>
              <a:buNone/>
            </a:pPr>
            <a:r>
              <a:rPr lang="en" sz="1000"/>
              <a:t>Structure</a:t>
            </a:r>
            <a:endParaRPr sz="1000"/>
          </a:p>
          <a:p>
            <a:pPr marL="457200" lvl="0" indent="-292100" algn="l" rtl="0">
              <a:lnSpc>
                <a:spcPct val="115000"/>
              </a:lnSpc>
              <a:spcBef>
                <a:spcPts val="0"/>
              </a:spcBef>
              <a:spcAft>
                <a:spcPts val="0"/>
              </a:spcAft>
              <a:buSzPts val="1000"/>
              <a:buChar char="❖"/>
            </a:pPr>
            <a:r>
              <a:rPr lang="en" sz="1000"/>
              <a:t>As stated by a BA Manager “Productivity was not an issue.  People were operating effectively, not necessarily efficiently” </a:t>
            </a:r>
            <a:endParaRPr sz="1000"/>
          </a:p>
          <a:p>
            <a:pPr marL="457200" lvl="0" indent="-292100" algn="l" rtl="0">
              <a:lnSpc>
                <a:spcPct val="115000"/>
              </a:lnSpc>
              <a:spcBef>
                <a:spcPts val="0"/>
              </a:spcBef>
              <a:spcAft>
                <a:spcPts val="0"/>
              </a:spcAft>
              <a:buSzPts val="1000"/>
              <a:buChar char="❖"/>
            </a:pPr>
            <a:r>
              <a:rPr lang="en" sz="1000"/>
              <a:t>BA decreased the number of staff in 1981-82.  This helped them to realign the organization and make changes to the structure.  There still were some bumps in the chain of command and the specifics of what all needed to be done to continue to change to be financially successful.  </a:t>
            </a:r>
            <a:endParaRPr sz="1000"/>
          </a:p>
          <a:p>
            <a:pPr marL="457200" lvl="0" indent="-292100" algn="l" rtl="0">
              <a:lnSpc>
                <a:spcPct val="115000"/>
              </a:lnSpc>
              <a:spcBef>
                <a:spcPts val="0"/>
              </a:spcBef>
              <a:spcAft>
                <a:spcPts val="0"/>
              </a:spcAft>
              <a:buSzPts val="1000"/>
              <a:buChar char="❖"/>
            </a:pPr>
            <a:r>
              <a:rPr lang="en" sz="1000"/>
              <a:t>Management was “walking the talk” by going to training, answering questions and communicating as much as they could.  A clear chain of command  was still lacking as there was a feeling that there still was too many managers </a:t>
            </a:r>
            <a:endParaRPr sz="1000"/>
          </a:p>
          <a:p>
            <a:pPr marL="914400" lvl="0" indent="0" algn="l" rtl="0">
              <a:lnSpc>
                <a:spcPct val="115000"/>
              </a:lnSpc>
              <a:spcBef>
                <a:spcPts val="0"/>
              </a:spcBef>
              <a:spcAft>
                <a:spcPts val="0"/>
              </a:spcAft>
              <a:buNone/>
            </a:pPr>
            <a:endParaRPr sz="1000"/>
          </a:p>
          <a:p>
            <a:pPr marL="0" lvl="0" indent="0" algn="l" rtl="0">
              <a:lnSpc>
                <a:spcPct val="115000"/>
              </a:lnSpc>
              <a:spcBef>
                <a:spcPts val="0"/>
              </a:spcBef>
              <a:spcAft>
                <a:spcPts val="0"/>
              </a:spcAft>
              <a:buNone/>
            </a:pPr>
            <a:r>
              <a:rPr lang="en" sz="1000"/>
              <a:t>Branding</a:t>
            </a:r>
            <a:endParaRPr sz="1000"/>
          </a:p>
          <a:p>
            <a:pPr marL="457200" lvl="0" indent="-292100" algn="l" rtl="0">
              <a:lnSpc>
                <a:spcPct val="115000"/>
              </a:lnSpc>
              <a:spcBef>
                <a:spcPts val="0"/>
              </a:spcBef>
              <a:spcAft>
                <a:spcPts val="0"/>
              </a:spcAft>
              <a:buSzPts val="1000"/>
              <a:buChar char="❖"/>
            </a:pPr>
            <a:r>
              <a:rPr lang="en" sz="1000"/>
              <a:t>Customer Service had improved from “bloody awful to bloody awesome”</a:t>
            </a:r>
            <a:endParaRPr sz="1000"/>
          </a:p>
          <a:p>
            <a:pPr marL="457200" lvl="0" indent="-292100" algn="l" rtl="0">
              <a:lnSpc>
                <a:spcPct val="115000"/>
              </a:lnSpc>
              <a:spcBef>
                <a:spcPts val="0"/>
              </a:spcBef>
              <a:spcAft>
                <a:spcPts val="0"/>
              </a:spcAft>
              <a:buSzPts val="1000"/>
              <a:buChar char="❖"/>
            </a:pPr>
            <a:r>
              <a:rPr lang="en" sz="1000"/>
              <a:t>British Airways was doing a good job at changing the customer service experiences after sending employees on successful high-end Putting People First training.  Customers started to see and feel the changes in attitudes and beliefs by the employees and they began to believe in BA again.</a:t>
            </a:r>
            <a:endParaRPr sz="1000"/>
          </a:p>
          <a:p>
            <a:pPr marL="457200" lvl="0" indent="-292100" algn="l" rtl="0">
              <a:lnSpc>
                <a:spcPct val="115000"/>
              </a:lnSpc>
              <a:spcBef>
                <a:spcPts val="0"/>
              </a:spcBef>
              <a:spcAft>
                <a:spcPts val="0"/>
              </a:spcAft>
              <a:buSzPts val="1000"/>
              <a:buChar char="❖"/>
            </a:pPr>
            <a:r>
              <a:rPr lang="en" sz="1000"/>
              <a:t>“Strong commitment to service, higher morale, better market image”  (Jick &amp; Peiperl, 2011)</a:t>
            </a:r>
            <a:endParaRPr sz="1000"/>
          </a:p>
          <a:p>
            <a:pPr marL="457200" lvl="0" indent="-292100" algn="l" rtl="0">
              <a:lnSpc>
                <a:spcPct val="115000"/>
              </a:lnSpc>
              <a:spcBef>
                <a:spcPts val="0"/>
              </a:spcBef>
              <a:spcAft>
                <a:spcPts val="0"/>
              </a:spcAft>
              <a:buSzPts val="1000"/>
              <a:buChar char="❖"/>
            </a:pPr>
            <a:r>
              <a:rPr lang="en" sz="1000"/>
              <a:t>Although they were quite engaged in focussing on the training of employees, BA still needed to work on other aspects in order to build their brand up again.  They enlisted in a new advertising company and spent money on a new ad campaign called.“World’s most respected airline”.  This was their hope to shift the focus and differentiate BA from their competitors</a:t>
            </a:r>
            <a:endParaRPr sz="1000"/>
          </a:p>
          <a:p>
            <a:pPr marL="914400" lvl="0" indent="0" algn="l" rtl="0">
              <a:lnSpc>
                <a:spcPct val="115000"/>
              </a:lnSpc>
              <a:spcBef>
                <a:spcPts val="0"/>
              </a:spcBef>
              <a:spcAft>
                <a:spcPts val="0"/>
              </a:spcAft>
              <a:buNone/>
            </a:pPr>
            <a:endParaRPr sz="1000"/>
          </a:p>
          <a:p>
            <a:pPr marL="0" lvl="0" indent="0" algn="l" rtl="0">
              <a:lnSpc>
                <a:spcPct val="115000"/>
              </a:lnSpc>
              <a:spcBef>
                <a:spcPts val="0"/>
              </a:spcBef>
              <a:spcAft>
                <a:spcPts val="0"/>
              </a:spcAft>
              <a:buNone/>
            </a:pPr>
            <a:r>
              <a:rPr lang="en" sz="1000"/>
              <a:t>Technology</a:t>
            </a:r>
            <a:endParaRPr sz="1000"/>
          </a:p>
          <a:p>
            <a:pPr marL="457200" lvl="0" indent="-292100" algn="l" rtl="0">
              <a:lnSpc>
                <a:spcPct val="115000"/>
              </a:lnSpc>
              <a:spcBef>
                <a:spcPts val="0"/>
              </a:spcBef>
              <a:spcAft>
                <a:spcPts val="0"/>
              </a:spcAft>
              <a:buSzPts val="1000"/>
              <a:buChar char="❖"/>
            </a:pPr>
            <a:r>
              <a:rPr lang="en" sz="1000"/>
              <a:t>In 1987, BA purchased a stake in Galileo, an advanced computer system which other airlines - KLM Dutch Airlines and Swissair - also supported. </a:t>
            </a:r>
            <a:endParaRPr sz="1000"/>
          </a:p>
          <a:p>
            <a:pPr marL="457200" lvl="0" indent="-292100" algn="l" rtl="0">
              <a:lnSpc>
                <a:spcPct val="115000"/>
              </a:lnSpc>
              <a:spcBef>
                <a:spcPts val="0"/>
              </a:spcBef>
              <a:spcAft>
                <a:spcPts val="0"/>
              </a:spcAft>
              <a:buSzPts val="1000"/>
              <a:buChar char="❖"/>
            </a:pPr>
            <a:r>
              <a:rPr lang="en" sz="1000"/>
              <a:t>There is a continuous need for BA to look to technology to find enhancements and cost savings when it come to systems for bookings, customer tracking, loyalty programs, in flight entertainment, and maintenance</a:t>
            </a:r>
            <a:endParaRPr sz="1000"/>
          </a:p>
          <a:p>
            <a:pPr marL="457200" lvl="0" indent="-292100" algn="l" rtl="0">
              <a:lnSpc>
                <a:spcPct val="115000"/>
              </a:lnSpc>
              <a:spcBef>
                <a:spcPts val="0"/>
              </a:spcBef>
              <a:spcAft>
                <a:spcPts val="0"/>
              </a:spcAft>
              <a:buSzPts val="1000"/>
              <a:buChar char="❖"/>
            </a:pPr>
            <a:r>
              <a:rPr lang="en" sz="1000"/>
              <a:t>By getting ahead of other airlines using technology, BA would be able to gain a competitive advantage      </a:t>
            </a:r>
            <a:endParaRPr sz="1000"/>
          </a:p>
          <a:p>
            <a:pPr marL="914400" lvl="0" indent="0" algn="l" rtl="0">
              <a:lnSpc>
                <a:spcPct val="115000"/>
              </a:lnSpc>
              <a:spcBef>
                <a:spcPts val="0"/>
              </a:spcBef>
              <a:spcAft>
                <a:spcPts val="0"/>
              </a:spcAft>
              <a:buNone/>
            </a:pPr>
            <a:endParaRPr sz="1000"/>
          </a:p>
          <a:p>
            <a:pPr marL="0" lvl="0" indent="0" algn="l" rtl="0">
              <a:lnSpc>
                <a:spcPct val="115000"/>
              </a:lnSpc>
              <a:spcBef>
                <a:spcPts val="0"/>
              </a:spcBef>
              <a:spcAft>
                <a:spcPts val="0"/>
              </a:spcAft>
              <a:buNone/>
            </a:pPr>
            <a:r>
              <a:rPr lang="en" sz="1000"/>
              <a:t>Culture</a:t>
            </a:r>
            <a:endParaRPr sz="1000"/>
          </a:p>
          <a:p>
            <a:pPr marL="457200" lvl="0" indent="-292100" algn="l" rtl="0">
              <a:lnSpc>
                <a:spcPct val="115000"/>
              </a:lnSpc>
              <a:spcBef>
                <a:spcPts val="0"/>
              </a:spcBef>
              <a:spcAft>
                <a:spcPts val="0"/>
              </a:spcAft>
              <a:buSzPts val="1000"/>
              <a:buChar char="❖"/>
            </a:pPr>
            <a:r>
              <a:rPr lang="en" sz="1000"/>
              <a:t>During Putting People First training, British Airways’ managers and employees felt they were being “treated equally and interacted freely”.  They felt that they were being heard and the training was helping them personally as well as at work.  There was more emphasis placed on feedback</a:t>
            </a:r>
            <a:endParaRPr sz="1000"/>
          </a:p>
          <a:p>
            <a:pPr marL="457200" lvl="0" indent="-292100" algn="l" rtl="0">
              <a:lnSpc>
                <a:spcPct val="115000"/>
              </a:lnSpc>
              <a:spcBef>
                <a:spcPts val="0"/>
              </a:spcBef>
              <a:spcAft>
                <a:spcPts val="0"/>
              </a:spcAft>
              <a:buSzPts val="1000"/>
              <a:buChar char="❖"/>
            </a:pPr>
            <a:r>
              <a:rPr lang="en" sz="1000"/>
              <a:t>Although the majority of the employees felt the morale was higher, there was a stronger commitment to service and a better market image (Jick), some employees felt there was still a way to shift the culture at BA.  There wasn’t full unification and therefore a culture of acceptance wasn’t felt by all</a:t>
            </a:r>
            <a:endParaRPr sz="1000"/>
          </a:p>
          <a:p>
            <a:pPr marL="457200" lvl="0" indent="-292100" algn="l" rtl="0">
              <a:lnSpc>
                <a:spcPct val="115000"/>
              </a:lnSpc>
              <a:spcBef>
                <a:spcPts val="0"/>
              </a:spcBef>
              <a:spcAft>
                <a:spcPts val="0"/>
              </a:spcAft>
              <a:buSzPts val="1000"/>
              <a:buChar char="❖"/>
            </a:pPr>
            <a:r>
              <a:rPr lang="en" sz="1000"/>
              <a:t>Not all employees believe that everyone is “walking the talk”</a:t>
            </a:r>
            <a:endParaRPr sz="1000"/>
          </a:p>
          <a:p>
            <a:pPr marL="457200" lvl="0" indent="-292100" algn="l" rtl="0">
              <a:lnSpc>
                <a:spcPct val="115000"/>
              </a:lnSpc>
              <a:spcBef>
                <a:spcPts val="0"/>
              </a:spcBef>
              <a:spcAft>
                <a:spcPts val="0"/>
              </a:spcAft>
              <a:buSzPts val="1000"/>
              <a:buChar char="❖"/>
            </a:pPr>
            <a:r>
              <a:rPr lang="en" sz="1000"/>
              <a:t>Many felt that there were more managers now than before the cuts</a:t>
            </a:r>
            <a:endParaRPr sz="1000"/>
          </a:p>
          <a:p>
            <a:pPr marL="457200" lvl="0" indent="-292100" algn="l" rtl="0">
              <a:lnSpc>
                <a:spcPct val="115000"/>
              </a:lnSpc>
              <a:spcBef>
                <a:spcPts val="0"/>
              </a:spcBef>
              <a:spcAft>
                <a:spcPts val="0"/>
              </a:spcAft>
              <a:buSzPts val="1000"/>
              <a:buChar char="❖"/>
            </a:pPr>
            <a:r>
              <a:rPr lang="en" sz="1000"/>
              <a:t>There is a need to have all employees engaged or there will be lags in customer service.</a:t>
            </a:r>
            <a:endParaRPr sz="1000"/>
          </a:p>
          <a:p>
            <a:pPr marL="457200" lvl="0" indent="-292100" algn="l" rtl="0">
              <a:lnSpc>
                <a:spcPct val="115000"/>
              </a:lnSpc>
              <a:spcBef>
                <a:spcPts val="0"/>
              </a:spcBef>
              <a:spcAft>
                <a:spcPts val="0"/>
              </a:spcAft>
              <a:buSzPts val="1000"/>
              <a:buChar char="❖"/>
            </a:pPr>
            <a:r>
              <a:rPr lang="en" sz="1000"/>
              <a:t>A change in the Culture which led to employees changing their productivity and efficiency from “ there were a lot of people doing other people’s jobs and they were a lot of people checking on people doing other people’s jobs”.   PPF helped employees change their thought patterns in terms of customers, their friends, co-workers and family.  BA wanted employees to do things not because they were told, but because they saw a need and wanted to change their behavior to make day to day a better experience for themselves and customers.  They wanted employees to show initiative, feel engaged and wanted not just management to “walk the talk” but employees to as well.  </a:t>
            </a:r>
            <a:endParaRPr sz="10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a8a9079d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a8a9079d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b="1"/>
              <a:t>Primary - HIGH OPERATIONAL COSTS</a:t>
            </a:r>
            <a:endParaRPr sz="1000" b="1"/>
          </a:p>
          <a:p>
            <a:pPr marL="0" lvl="0" indent="0" algn="l" rtl="0">
              <a:lnSpc>
                <a:spcPct val="100000"/>
              </a:lnSpc>
              <a:spcBef>
                <a:spcPts val="0"/>
              </a:spcBef>
              <a:spcAft>
                <a:spcPts val="0"/>
              </a:spcAft>
              <a:buNone/>
            </a:pPr>
            <a:r>
              <a:rPr lang="en" sz="1000"/>
              <a:t>As British Airways was overstaffed they did significant cuts in the 80s.  However as the organization began to change, new leaders came in and their new direction was taking place.  However over time it seems that there was an increase in the number of new managers.  An organizational structure review should be done to ensure that the company hasn’t become heavy on staff again. </a:t>
            </a:r>
            <a:endParaRPr sz="1000"/>
          </a:p>
          <a:p>
            <a:pPr marL="0" lvl="0" indent="0" algn="l" rtl="0">
              <a:lnSpc>
                <a:spcPct val="100000"/>
              </a:lnSpc>
              <a:spcBef>
                <a:spcPts val="0"/>
              </a:spcBef>
              <a:spcAft>
                <a:spcPts val="0"/>
              </a:spcAft>
              <a:buNone/>
            </a:pPr>
            <a:r>
              <a:rPr lang="en" sz="1000"/>
              <a:t>In order to get customers back to travelling with British Airways, there is a need to utilize and work on gaining strategic alliances with other airlines in order to maximize routes and code-share.</a:t>
            </a:r>
            <a:endParaRPr sz="1000"/>
          </a:p>
          <a:p>
            <a:pPr marL="0" lvl="0" indent="0" algn="l" rtl="0">
              <a:lnSpc>
                <a:spcPct val="100000"/>
              </a:lnSpc>
              <a:spcBef>
                <a:spcPts val="0"/>
              </a:spcBef>
              <a:spcAft>
                <a:spcPts val="0"/>
              </a:spcAft>
              <a:buNone/>
            </a:pPr>
            <a:r>
              <a:rPr lang="en" sz="1000"/>
              <a:t>Another high cost is inefficient technology.  In order for British Airways to realize profit, they need to look to utilizing better more efficient Technology.  They bought a share in a reservation system, but there is a continuous need to find better technological usage in order to have safe and efficient planes, up to date customers service software, tracking systems, etc. This will help realize a better profit margin. </a:t>
            </a:r>
            <a:endParaRPr sz="1000"/>
          </a:p>
          <a:p>
            <a:pPr marL="0" lvl="0" indent="0" algn="l" rtl="0">
              <a:lnSpc>
                <a:spcPct val="100000"/>
              </a:lnSpc>
              <a:spcBef>
                <a:spcPts val="0"/>
              </a:spcBef>
              <a:spcAft>
                <a:spcPts val="0"/>
              </a:spcAft>
              <a:buNone/>
            </a:pPr>
            <a:endParaRPr sz="1000"/>
          </a:p>
          <a:p>
            <a:pPr marL="0" lvl="0" indent="0" algn="l" rtl="0">
              <a:lnSpc>
                <a:spcPct val="100000"/>
              </a:lnSpc>
              <a:spcBef>
                <a:spcPts val="0"/>
              </a:spcBef>
              <a:spcAft>
                <a:spcPts val="0"/>
              </a:spcAft>
              <a:buNone/>
            </a:pPr>
            <a:r>
              <a:rPr lang="en" sz="1000"/>
              <a:t>Secondary -  </a:t>
            </a:r>
            <a:r>
              <a:rPr lang="en" sz="1000" b="1"/>
              <a:t>CULTURE</a:t>
            </a:r>
            <a:endParaRPr sz="1000" b="1"/>
          </a:p>
          <a:p>
            <a:pPr marL="0" lvl="0" indent="0" algn="l" rtl="0">
              <a:lnSpc>
                <a:spcPct val="100000"/>
              </a:lnSpc>
              <a:spcBef>
                <a:spcPts val="0"/>
              </a:spcBef>
              <a:spcAft>
                <a:spcPts val="0"/>
              </a:spcAft>
              <a:buNone/>
            </a:pPr>
            <a:r>
              <a:rPr lang="en" sz="1000"/>
              <a:t>To ensure the culture is continuously changing for the better, British Airways should ask for feedback from customers.  Customer needs and wants should be at the forefront so BA can ensure they are the airline of choice.</a:t>
            </a:r>
            <a:endParaRPr sz="1000"/>
          </a:p>
          <a:p>
            <a:pPr marL="0" lvl="0" indent="0" algn="l" rtl="0">
              <a:lnSpc>
                <a:spcPct val="100000"/>
              </a:lnSpc>
              <a:spcBef>
                <a:spcPts val="0"/>
              </a:spcBef>
              <a:spcAft>
                <a:spcPts val="0"/>
              </a:spcAft>
              <a:buNone/>
            </a:pPr>
            <a:r>
              <a:rPr lang="en" sz="1000"/>
              <a:t>British Airways must continue to train, adapt and encourage employees for continued success and to keep morale high.  Excellent customer service  must continue to be apparent to customers.  </a:t>
            </a:r>
            <a:endParaRPr sz="1000"/>
          </a:p>
          <a:p>
            <a:pPr marL="0" lvl="0" indent="0" algn="l" rtl="0">
              <a:lnSpc>
                <a:spcPct val="100000"/>
              </a:lnSpc>
              <a:spcBef>
                <a:spcPts val="0"/>
              </a:spcBef>
              <a:spcAft>
                <a:spcPts val="0"/>
              </a:spcAft>
              <a:buNone/>
            </a:pPr>
            <a:r>
              <a:rPr lang="en" sz="1000"/>
              <a:t>Ensuring that employees are engaged and believe in outstanding customer service, so that the culture continues to moves forward in a positive manner and does not regress.  There is a need to continue to positive change to win over staff that are still not believing BA has changed. </a:t>
            </a:r>
            <a:endParaRPr sz="1000"/>
          </a:p>
          <a:p>
            <a:pPr marL="0" lvl="0" indent="0" algn="l" rtl="0">
              <a:lnSpc>
                <a:spcPct val="100000"/>
              </a:lnSpc>
              <a:spcBef>
                <a:spcPts val="0"/>
              </a:spcBef>
              <a:spcAft>
                <a:spcPts val="0"/>
              </a:spcAft>
              <a:buNone/>
            </a:pPr>
            <a:r>
              <a:rPr lang="en" sz="1000"/>
              <a:t>While cutting costs there is also a need to keep communication lines open with employees so they are aware of any changes and can feel secure and kept in the loop.  </a:t>
            </a:r>
            <a:endParaRPr sz="10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82a8a9079d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82a8a9079d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*With the rating criteria that Neil suggested, the decision would seem to lead to favour Technological advances as the correct strategy to pursue. If we’d like to change that just let me know. I will justify all the ratings in the voice over and could just change the ratings if we want to go a different direction. (Adam - I think technology as a focus going forward is a good call)</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82a8a9079d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82a8a9079d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Optimization: Utilization of company resources to maximize the profit or minimize the cost.</a:t>
            </a:r>
            <a:endParaRPr/>
          </a:p>
          <a:p>
            <a:pPr marL="0" lvl="0" indent="0" algn="l" rtl="0">
              <a:spcBef>
                <a:spcPts val="0"/>
              </a:spcBef>
              <a:spcAft>
                <a:spcPts val="0"/>
              </a:spcAft>
              <a:buNone/>
            </a:pPr>
            <a:r>
              <a:rPr lang="en"/>
              <a:t>Benchmarking : Tools to define the problem and weakness in cost structure i.e Employees pay </a:t>
            </a:r>
            <a:endParaRPr/>
          </a:p>
          <a:p>
            <a:pPr marL="0" lvl="0" indent="0" algn="l" rtl="0">
              <a:spcBef>
                <a:spcPts val="0"/>
              </a:spcBef>
              <a:spcAft>
                <a:spcPts val="0"/>
              </a:spcAft>
              <a:buNone/>
            </a:pPr>
            <a:r>
              <a:rPr lang="en"/>
              <a: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82a8a9079d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82a8a9079d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82a8a9079d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82a8a9079d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82a8a9079d_1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82a8a9079d_1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82a8a9079d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82a8a9079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500"/>
              </a:spcBef>
              <a:spcAft>
                <a:spcPts val="0"/>
              </a:spcAft>
              <a:buNone/>
            </a:pPr>
            <a:r>
              <a:rPr lang="en"/>
              <a:t>British Airways has a number of risks it must overcome in order to continue being successful. One of the main risks to their success is that their customer service may revert to the poor service that plagued them in the 70’s.  Having poor service would cost them customers and customer recommendations. The prior poor service from their staff was a result of a negative company culture (Jick &amp; Peiperl, 2011, p. 26). The culture lacked morale and a cohesive and collaborative atmosphere. If they were required to radically change the culture British Airways also risks having their current staff be resistant to change. They may be too attached to their current culture to be willing to accept the changes. If company culture remains an issue, British Airways risks having their brand image go back to the “bloody awful” image they were known for in the 1980’s (Jick &amp; Peiperl, 2011, p. 25). They have worked hard to improve their perception in the market and having a degraded image could directly impact the company’s financials. If the company slipped back into their previous detrimental habits of a bloated staff, too many pay increases, expensive administration, and staff clubs they risk financial problems similar to those they suffered in the early 80’s (Jick &amp; Peiperl, 2011, p. 29). Hypercompetition is an external risk that British Airways faces due to increased competition from other Airlines. British Caledonian attempted to take over smaller British Airway routes, although they were unsuccessful the Civil Aviation Authority recommended increased competition for the airline (Jick &amp; Peiperl, 2011, p. 33). This opens the door to more airlines taking market share from British Airways. </a:t>
            </a:r>
            <a:endParaRPr/>
          </a:p>
          <a:p>
            <a:pPr marL="0" lvl="0" indent="0" algn="l" rtl="0">
              <a:lnSpc>
                <a:spcPct val="115000"/>
              </a:lnSpc>
              <a:spcBef>
                <a:spcPts val="600"/>
              </a:spcBef>
              <a:spcAft>
                <a:spcPts val="0"/>
              </a:spcAft>
              <a:buNone/>
            </a:pPr>
            <a:endParaRPr sz="1400"/>
          </a:p>
          <a:p>
            <a:pPr marL="0" lvl="0" indent="0" algn="l" rtl="0">
              <a:spcBef>
                <a:spcPts val="60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82c815a01c_3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82c815a01c_3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 order to know if British Airways could overcome the risks they face, it’s important to compare their risks against their strengths. Fortunately for British Airways, their company has many strengths that offset their risks. Their poor customer service has been eliminated by their “putting people first” campaign. This training program has allowed employees to learn how to provide great customer service. The program was warmly received by British Airways employees and was the catalyst to an radical cultural change (Jick &amp; Peiperl, 2011, p. 31).  One of British Airway’s strengths is their well known name and customer loyalty. Although their image suffered in the 70’s, they have been able to maintain loyal customers and revamp their reputation. Having a poor image can hurt a company financially, however, British Airways was able to mitigate this by doing a radical change of their staffing levels, fleet, customer service and company culture. In order to provide effective and efficient management while British Airways underwent their extensive company culture overhaul, Colin Marsh as brought on as chief executive. Colin was known for his commitment to completely overhauling British Airways’ customer service (Jick &amp; Peiperl, 2011, p. 31).  Colin was able to change the culture from one of complacency and low morale  to one where employees felt engaged and a part of British Airways’ success (Jick &amp; Peiperl, 2011, p. 31). With increasing fuel costs, overstaffing and increased government regulations, British Airways needed to overcome their financial problems. They did this by becoming a private company. After privatization, British Airways was able to focus on globalization, partnerships and acquisitions. This new strategy eliminated their former financial troubles. One of the ways BA was able to deter competition was through the determination and passion of their chairman Sir John King. Faced with the risk of losing smaller routes to British Caledonian  King fought relentlessly to preserve BA’s routes. He was so motivational in his commitment to BA’s success that he was able to inspire thousands of people to sign petitions and write their MP’s opposing the loss of any routes (Jick &amp; Peiperl, 2011, p. 33). His innovative take on customer service, company culture and the globalization of British Airways  put distinctive a competitive advantage between British Airways and their competitors.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 </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815c22d6cf_0_5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815c22d6cf_0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815c22d6cf_0_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815c22d6cf_0_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815c22d6cf_0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815c22d6cf_0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815c22d6cf_0_5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815c22d6cf_0_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British Airways faced a number of problems that contributed to their financial problems and inefficiencies. Their main problem was a decrease in passenger volume and excessive expenses which was a result of poor management, overstaffing and excessive costs.  Managers at British Airways were unable to focus on the changing environment and instead were constantly tasked with resolving internal conflicts and industrial problems (Jick &amp; Peiperl, 2011, p. 28). The airline had a low productivity rate compared to others in the industry and was extremely overstaffed. Paired with a poor company culture, the problems at British Airways were detrimental to its success. Many of their employees viewed their job as one in the transportation industry and not service. This resulted in poor customer service and a bad reputation for the airline which contributed to the decreasing number of passengers.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828eb9fa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828eb9fa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endParaRPr/>
          </a:p>
          <a:p>
            <a:pPr marL="0" lvl="0" indent="0" algn="l" rtl="0">
              <a:spcBef>
                <a:spcPts val="120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815c22d6cf_0_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815c22d6cf_0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828eb9fac3_0_4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828eb9fac3_0_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81a2bb71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81a2bb71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800" dirty="0"/>
              <a:t>In September 1981, Watts and King launched their survival plan, which included a reduction of staff by 9,000. In June 1982 , British Airways management appended the survival plan to accommodate the reduction in staff by another 7,000.</a:t>
            </a:r>
            <a:endParaRPr sz="800" dirty="0"/>
          </a:p>
          <a:p>
            <a:pPr marL="0" lvl="0" indent="0" algn="l" rtl="0">
              <a:lnSpc>
                <a:spcPct val="115000"/>
              </a:lnSpc>
              <a:spcBef>
                <a:spcPts val="1200"/>
              </a:spcBef>
              <a:spcAft>
                <a:spcPts val="1200"/>
              </a:spcAft>
              <a:buNone/>
            </a:pPr>
            <a:r>
              <a:rPr lang="en" sz="800" dirty="0"/>
              <a:t>By doing this, we can see below how much of an impact this had on operating profit. In 1981, British Airways was spending $1.05 in order to earn a dollar in revenue. In comparison, because of the appended survival plan, in 1982 they turned that around to be spending approximately $0.99 per dollar in revenue, mostly due to the reduction in staff. Although that doesn’t seem to be huge in terms of profit, this was a big deal in the turnaround of their business and profit structure.</a:t>
            </a:r>
            <a:endParaRPr sz="80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81a2bb719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81a2bb719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t>In order to be successful in the Airline Industry, we found the following 4 Key Success Factors.  </a:t>
            </a:r>
            <a:endParaRPr sz="1000"/>
          </a:p>
          <a:p>
            <a:pPr marL="0" lvl="0" indent="0" algn="l" rtl="0">
              <a:lnSpc>
                <a:spcPct val="115000"/>
              </a:lnSpc>
              <a:spcBef>
                <a:spcPts val="0"/>
              </a:spcBef>
              <a:spcAft>
                <a:spcPts val="0"/>
              </a:spcAft>
              <a:buNone/>
            </a:pPr>
            <a:endParaRPr sz="1000"/>
          </a:p>
          <a:p>
            <a:pPr marL="0" lvl="0" indent="0" algn="l" rtl="0">
              <a:lnSpc>
                <a:spcPct val="115000"/>
              </a:lnSpc>
              <a:spcBef>
                <a:spcPts val="0"/>
              </a:spcBef>
              <a:spcAft>
                <a:spcPts val="0"/>
              </a:spcAft>
              <a:buNone/>
            </a:pPr>
            <a:r>
              <a:rPr lang="en" sz="1000"/>
              <a:t>Structure</a:t>
            </a:r>
            <a:endParaRPr sz="1000"/>
          </a:p>
          <a:p>
            <a:pPr marL="457200" lvl="0" indent="-292100" algn="l" rtl="0">
              <a:lnSpc>
                <a:spcPct val="115000"/>
              </a:lnSpc>
              <a:spcBef>
                <a:spcPts val="0"/>
              </a:spcBef>
              <a:spcAft>
                <a:spcPts val="0"/>
              </a:spcAft>
              <a:buClr>
                <a:srgbClr val="000000"/>
              </a:buClr>
              <a:buSzPts val="1000"/>
              <a:buFont typeface="Arial"/>
              <a:buChar char="❖"/>
            </a:pPr>
            <a:r>
              <a:rPr lang="en" sz="1000"/>
              <a:t>The organizational structure should be clearly laid out with a clear chain of command in order to specify how the work is to be done.  “Structure is a key success factor that unifies the organizations systems and how it caters to the market it serves”  (</a:t>
            </a:r>
            <a:r>
              <a:rPr lang="en" sz="1000">
                <a:highlight>
                  <a:srgbClr val="FFFFFF"/>
                </a:highlight>
              </a:rPr>
              <a:t>Riwo-Abudho, Njanja, Ochieng, 2013)</a:t>
            </a:r>
            <a:endParaRPr sz="1000"/>
          </a:p>
          <a:p>
            <a:pPr marL="0" lvl="0" indent="0" algn="l" rtl="0">
              <a:lnSpc>
                <a:spcPct val="115000"/>
              </a:lnSpc>
              <a:spcBef>
                <a:spcPts val="0"/>
              </a:spcBef>
              <a:spcAft>
                <a:spcPts val="0"/>
              </a:spcAft>
              <a:buNone/>
            </a:pPr>
            <a:r>
              <a:rPr lang="en" sz="1000"/>
              <a:t>Branding</a:t>
            </a:r>
            <a:endParaRPr sz="1000"/>
          </a:p>
          <a:p>
            <a:pPr marL="457200" lvl="0" indent="-292100" algn="l" rtl="0">
              <a:lnSpc>
                <a:spcPct val="115000"/>
              </a:lnSpc>
              <a:spcBef>
                <a:spcPts val="0"/>
              </a:spcBef>
              <a:spcAft>
                <a:spcPts val="0"/>
              </a:spcAft>
              <a:buClr>
                <a:srgbClr val="000000"/>
              </a:buClr>
              <a:buSzPts val="1000"/>
              <a:buFont typeface="Arial"/>
              <a:buChar char="❖"/>
            </a:pPr>
            <a:r>
              <a:rPr lang="en" sz="1000"/>
              <a:t>Determining what the customer wants before a customer knows they want it, is the key to marketing and getting people to want to your brand</a:t>
            </a:r>
            <a:endParaRPr sz="1000"/>
          </a:p>
          <a:p>
            <a:pPr marL="457200" lvl="0" indent="-292100" algn="l" rtl="0">
              <a:lnSpc>
                <a:spcPct val="115000"/>
              </a:lnSpc>
              <a:spcBef>
                <a:spcPts val="0"/>
              </a:spcBef>
              <a:spcAft>
                <a:spcPts val="0"/>
              </a:spcAft>
              <a:buClr>
                <a:srgbClr val="000000"/>
              </a:buClr>
              <a:buSzPts val="1000"/>
              <a:buFont typeface="Arial"/>
              <a:buChar char="❖"/>
            </a:pPr>
            <a:r>
              <a:rPr lang="en" sz="1000"/>
              <a:t>Ensuring there is a focus on the customer and what they are willing to pay for, while being competitive in nature.</a:t>
            </a:r>
            <a:endParaRPr sz="1000"/>
          </a:p>
          <a:p>
            <a:pPr marL="457200" lvl="0" indent="-292100" algn="l" rtl="0">
              <a:lnSpc>
                <a:spcPct val="115000"/>
              </a:lnSpc>
              <a:spcBef>
                <a:spcPts val="0"/>
              </a:spcBef>
              <a:spcAft>
                <a:spcPts val="0"/>
              </a:spcAft>
              <a:buClr>
                <a:srgbClr val="000000"/>
              </a:buClr>
              <a:buSzPts val="1000"/>
              <a:buFont typeface="Arial"/>
              <a:buChar char="❖"/>
            </a:pPr>
            <a:r>
              <a:rPr lang="en" sz="1000"/>
              <a:t>Finding a way to differentiate themselves from others</a:t>
            </a:r>
            <a:endParaRPr sz="1000"/>
          </a:p>
          <a:p>
            <a:pPr marL="0" lvl="0" indent="0" algn="l" rtl="0">
              <a:lnSpc>
                <a:spcPct val="115000"/>
              </a:lnSpc>
              <a:spcBef>
                <a:spcPts val="0"/>
              </a:spcBef>
              <a:spcAft>
                <a:spcPts val="0"/>
              </a:spcAft>
              <a:buNone/>
            </a:pPr>
            <a:r>
              <a:rPr lang="en" sz="1000"/>
              <a:t>Technology</a:t>
            </a:r>
            <a:endParaRPr sz="1000"/>
          </a:p>
          <a:p>
            <a:pPr marL="457200" lvl="0" indent="-292100" algn="l" rtl="0">
              <a:lnSpc>
                <a:spcPct val="115000"/>
              </a:lnSpc>
              <a:spcBef>
                <a:spcPts val="0"/>
              </a:spcBef>
              <a:spcAft>
                <a:spcPts val="0"/>
              </a:spcAft>
              <a:buClr>
                <a:srgbClr val="000000"/>
              </a:buClr>
              <a:buSzPts val="1000"/>
              <a:buFont typeface="Arial"/>
              <a:buChar char="❖"/>
            </a:pPr>
            <a:r>
              <a:rPr lang="en" sz="1000"/>
              <a:t>Airlines need to be leaders in using technology for bookings, customer tracking, loyalty, in flight entertainment, and maintenance</a:t>
            </a:r>
            <a:endParaRPr sz="1000"/>
          </a:p>
          <a:p>
            <a:pPr marL="457200" lvl="0" indent="-292100" algn="l" rtl="0">
              <a:lnSpc>
                <a:spcPct val="115000"/>
              </a:lnSpc>
              <a:spcBef>
                <a:spcPts val="0"/>
              </a:spcBef>
              <a:spcAft>
                <a:spcPts val="0"/>
              </a:spcAft>
              <a:buClr>
                <a:srgbClr val="000000"/>
              </a:buClr>
              <a:buSzPts val="1000"/>
              <a:buFont typeface="Arial"/>
              <a:buChar char="❖"/>
            </a:pPr>
            <a:r>
              <a:rPr lang="en" sz="1000"/>
              <a:t>These enhancements done in the right way will lead to a competitive advantage                       </a:t>
            </a:r>
            <a:endParaRPr sz="1000"/>
          </a:p>
          <a:p>
            <a:pPr marL="0" lvl="0" indent="0" algn="l" rtl="0">
              <a:lnSpc>
                <a:spcPct val="115000"/>
              </a:lnSpc>
              <a:spcBef>
                <a:spcPts val="0"/>
              </a:spcBef>
              <a:spcAft>
                <a:spcPts val="0"/>
              </a:spcAft>
              <a:buNone/>
            </a:pPr>
            <a:r>
              <a:rPr lang="en" sz="1000"/>
              <a:t>Culture</a:t>
            </a:r>
            <a:endParaRPr sz="1000"/>
          </a:p>
          <a:p>
            <a:pPr marL="457200" lvl="0" indent="-292100" algn="l" rtl="0">
              <a:lnSpc>
                <a:spcPct val="115000"/>
              </a:lnSpc>
              <a:spcBef>
                <a:spcPts val="0"/>
              </a:spcBef>
              <a:spcAft>
                <a:spcPts val="0"/>
              </a:spcAft>
              <a:buClr>
                <a:srgbClr val="000000"/>
              </a:buClr>
              <a:buSzPts val="1000"/>
              <a:buFont typeface="Arial"/>
              <a:buChar char="❖"/>
            </a:pPr>
            <a:r>
              <a:rPr lang="en" sz="1000"/>
              <a:t>A unification of all employees at all levels will produce a culture of acceptance and  team building, which will help build a competitive edge.  Effectively managing employee expectations requires keeping pace with the strategic outcomes of the organization.</a:t>
            </a:r>
            <a:endParaRPr sz="1000"/>
          </a:p>
          <a:p>
            <a:pPr marL="457200" lvl="0" indent="-292100" algn="l" rtl="0">
              <a:lnSpc>
                <a:spcPct val="115000"/>
              </a:lnSpc>
              <a:spcBef>
                <a:spcPts val="0"/>
              </a:spcBef>
              <a:spcAft>
                <a:spcPts val="0"/>
              </a:spcAft>
              <a:buClr>
                <a:srgbClr val="000000"/>
              </a:buClr>
              <a:buSzPts val="1000"/>
              <a:buFont typeface="Arial"/>
              <a:buChar char="❖"/>
            </a:pPr>
            <a:r>
              <a:rPr lang="en" sz="1000"/>
              <a:t>“With an effective culture in place, employee commitment can translate to tangible results and even reflect on financial statements”. (</a:t>
            </a:r>
            <a:r>
              <a:rPr lang="en" sz="1000">
                <a:highlight>
                  <a:srgbClr val="FFFFFF"/>
                </a:highlight>
              </a:rPr>
              <a:t>Riwo-Abudho, Njanja, Ochieng, 2013)</a:t>
            </a:r>
            <a:endParaRPr sz="10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unsplash.com/s/photos/airline?utm_source=unsplash&amp;utm_medium=referral&amp;utm_content=creditCopyText" TargetMode="External"/><Relationship Id="rId4" Type="http://schemas.openxmlformats.org/officeDocument/2006/relationships/hyperlink" Target="https://unsplash.com/@alexazabache?utm_source=unsplash&amp;utm_medium=referral&amp;utm_content=creditCopyText"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hyperlink" Target="https://unsplash.com/s/photos/steward?utm_source=unsplash&amp;utm_medium=referral&amp;utm_content=creditCopyText" TargetMode="External"/><Relationship Id="rId4" Type="http://schemas.openxmlformats.org/officeDocument/2006/relationships/hyperlink" Target="https://unsplash.com/@jackywatt?utm_source=unsplash&amp;utm_medium=referral&amp;utm_content=creditCopyText"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hyperlink" Target="https://creativecommons.org/licenses/by-nc-sa/3.0/" TargetMode="External"/><Relationship Id="rId5" Type="http://schemas.openxmlformats.org/officeDocument/2006/relationships/hyperlink" Target="http://www.techeconomy.it/2013/02/07/pmi-e-risk-management-lo-scenario-in-italia/" TargetMode="External"/><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www.britishairways.com/en-gb/information/about-ba/fleet-facts"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hyperlink" Target="https://www.britishairways.com/en-ca/information/about-ba/history-and-heritage/explore-our-past/1980-1989"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hyperlink" Target="https://unsplash.com/s/photos/british-airways?utm_source=unsplash&amp;utm_medium=referral&amp;utm_content=creditCopyText" TargetMode="External"/><Relationship Id="rId4" Type="http://schemas.openxmlformats.org/officeDocument/2006/relationships/hyperlink" Target="https://unsplash.com/@isaacstruna?utm_source=unsplash&amp;utm_medium=referral&amp;utm_content=creditCopyTex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4405175" y="2398273"/>
            <a:ext cx="2575200" cy="51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dirty="0">
                <a:latin typeface="Roboto" panose="020B0604020202020204" charset="0"/>
                <a:ea typeface="Roboto" panose="020B0604020202020204" charset="0"/>
                <a:cs typeface="Lora"/>
                <a:sym typeface="Lora"/>
              </a:rPr>
              <a:t>MGMT4419</a:t>
            </a:r>
            <a:endParaRPr sz="2400" dirty="0">
              <a:latin typeface="Roboto" panose="020B0604020202020204" charset="0"/>
              <a:ea typeface="Roboto" panose="020B0604020202020204" charset="0"/>
              <a:cs typeface="Lora"/>
              <a:sym typeface="Lora"/>
            </a:endParaRPr>
          </a:p>
        </p:txBody>
      </p:sp>
      <p:sp>
        <p:nvSpPr>
          <p:cNvPr id="86" name="Google Shape;86;p13"/>
          <p:cNvSpPr txBox="1">
            <a:spLocks noGrp="1"/>
          </p:cNvSpPr>
          <p:nvPr>
            <p:ph type="subTitle" idx="1"/>
          </p:nvPr>
        </p:nvSpPr>
        <p:spPr>
          <a:xfrm>
            <a:off x="2820725" y="2936427"/>
            <a:ext cx="5744100" cy="1623000"/>
          </a:xfrm>
          <a:prstGeom prst="rect">
            <a:avLst/>
          </a:prstGeom>
        </p:spPr>
        <p:txBody>
          <a:bodyPr spcFirstLastPara="1" wrap="square" lIns="91425" tIns="91425" rIns="91425" bIns="91425" anchor="t" anchorCtr="0">
            <a:noAutofit/>
          </a:bodyPr>
          <a:lstStyle/>
          <a:p>
            <a:pPr marL="0" marR="0" lvl="0" indent="0" algn="ctr" rtl="0">
              <a:lnSpc>
                <a:spcPct val="150000"/>
              </a:lnSpc>
              <a:spcBef>
                <a:spcPts val="0"/>
              </a:spcBef>
              <a:spcAft>
                <a:spcPts val="0"/>
              </a:spcAft>
              <a:buNone/>
            </a:pPr>
            <a:r>
              <a:rPr lang="en" sz="1800" dirty="0">
                <a:latin typeface="Roboto" panose="020B0604020202020204" charset="0"/>
                <a:ea typeface="Roboto" panose="020B0604020202020204" charset="0"/>
                <a:cs typeface="Lora"/>
                <a:sym typeface="Lora"/>
              </a:rPr>
              <a:t>Group 7 </a:t>
            </a:r>
            <a:endParaRPr sz="1800" dirty="0">
              <a:latin typeface="Roboto" panose="020B0604020202020204" charset="0"/>
              <a:ea typeface="Roboto" panose="020B0604020202020204" charset="0"/>
              <a:cs typeface="Lora"/>
              <a:sym typeface="Lora"/>
            </a:endParaRPr>
          </a:p>
          <a:p>
            <a:pPr marL="0" marR="0" lvl="0" indent="0" algn="ctr" rtl="0">
              <a:lnSpc>
                <a:spcPct val="150000"/>
              </a:lnSpc>
              <a:spcBef>
                <a:spcPts val="0"/>
              </a:spcBef>
              <a:spcAft>
                <a:spcPts val="0"/>
              </a:spcAft>
              <a:buNone/>
            </a:pPr>
            <a:r>
              <a:rPr lang="en" sz="1800" dirty="0">
                <a:latin typeface="Roboto" panose="020B0604020202020204" charset="0"/>
                <a:ea typeface="Roboto" panose="020B0604020202020204" charset="0"/>
                <a:cs typeface="Lora"/>
                <a:sym typeface="Lora"/>
              </a:rPr>
              <a:t>Cassandra Morin, Zobiah Khaliq, Kelsey Simmons, Lindsay Neal, Adam Addison, Luke Barry</a:t>
            </a:r>
            <a:endParaRPr sz="1800" dirty="0">
              <a:latin typeface="Roboto" panose="020B0604020202020204" charset="0"/>
              <a:ea typeface="Roboto" panose="020B0604020202020204" charset="0"/>
              <a:cs typeface="Lora"/>
              <a:sym typeface="Lora"/>
            </a:endParaRPr>
          </a:p>
        </p:txBody>
      </p:sp>
      <p:sp>
        <p:nvSpPr>
          <p:cNvPr id="87" name="Google Shape;87;p13"/>
          <p:cNvSpPr txBox="1">
            <a:spLocks noGrp="1"/>
          </p:cNvSpPr>
          <p:nvPr>
            <p:ph type="subTitle" idx="4294967295"/>
          </p:nvPr>
        </p:nvSpPr>
        <p:spPr>
          <a:xfrm>
            <a:off x="3155950" y="1119888"/>
            <a:ext cx="5073650" cy="10779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b="1" dirty="0">
                <a:solidFill>
                  <a:schemeClr val="bg1"/>
                </a:solidFill>
                <a:latin typeface="Roboto" panose="020B0604020202020204" charset="0"/>
                <a:ea typeface="Roboto" panose="020B0604020202020204" charset="0"/>
                <a:cs typeface="Lora"/>
                <a:sym typeface="Lora"/>
              </a:rPr>
              <a:t>Changing the Culture at </a:t>
            </a:r>
            <a:endParaRPr sz="3200" b="1" dirty="0">
              <a:solidFill>
                <a:schemeClr val="bg1"/>
              </a:solidFill>
              <a:latin typeface="Roboto" panose="020B0604020202020204" charset="0"/>
              <a:ea typeface="Roboto" panose="020B0604020202020204" charset="0"/>
              <a:cs typeface="Lora"/>
              <a:sym typeface="Lora"/>
            </a:endParaRPr>
          </a:p>
          <a:p>
            <a:pPr marL="0" lvl="0" indent="0" algn="ctr" rtl="0">
              <a:spcBef>
                <a:spcPts val="0"/>
              </a:spcBef>
              <a:spcAft>
                <a:spcPts val="0"/>
              </a:spcAft>
              <a:buNone/>
            </a:pPr>
            <a:r>
              <a:rPr lang="en" sz="3200" b="1" dirty="0">
                <a:solidFill>
                  <a:schemeClr val="bg1"/>
                </a:solidFill>
                <a:latin typeface="Roboto" panose="020B0604020202020204" charset="0"/>
                <a:ea typeface="Roboto" panose="020B0604020202020204" charset="0"/>
                <a:cs typeface="Lora"/>
                <a:sym typeface="Lora"/>
              </a:rPr>
              <a:t>British Airways</a:t>
            </a:r>
            <a:endParaRPr sz="3200" b="1" dirty="0">
              <a:solidFill>
                <a:schemeClr val="bg1"/>
              </a:solidFill>
              <a:latin typeface="Roboto" panose="020B0604020202020204" charset="0"/>
              <a:ea typeface="Roboto" panose="020B0604020202020204" charset="0"/>
              <a:cs typeface="Lora"/>
              <a:sym typeface="Lora"/>
            </a:endParaRPr>
          </a:p>
        </p:txBody>
      </p:sp>
      <p:pic>
        <p:nvPicPr>
          <p:cNvPr id="88" name="Google Shape;88;p13"/>
          <p:cNvPicPr preferRelativeResize="0"/>
          <p:nvPr/>
        </p:nvPicPr>
        <p:blipFill>
          <a:blip r:embed="rId3">
            <a:alphaModFix/>
          </a:blip>
          <a:stretch>
            <a:fillRect/>
          </a:stretch>
        </p:blipFill>
        <p:spPr>
          <a:xfrm>
            <a:off x="206350" y="586825"/>
            <a:ext cx="2760478" cy="4140697"/>
          </a:xfrm>
          <a:prstGeom prst="rect">
            <a:avLst/>
          </a:prstGeom>
          <a:noFill/>
          <a:ln>
            <a:noFill/>
          </a:ln>
        </p:spPr>
      </p:pic>
      <p:sp>
        <p:nvSpPr>
          <p:cNvPr id="89" name="Google Shape;89;p13"/>
          <p:cNvSpPr txBox="1"/>
          <p:nvPr/>
        </p:nvSpPr>
        <p:spPr>
          <a:xfrm>
            <a:off x="206350" y="4648625"/>
            <a:ext cx="2506200" cy="23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111111"/>
                </a:solidFill>
                <a:highlight>
                  <a:srgbClr val="F5F5F5"/>
                </a:highlight>
                <a:latin typeface="Roboto"/>
                <a:ea typeface="Roboto"/>
                <a:cs typeface="Roboto"/>
                <a:sym typeface="Roboto"/>
              </a:rPr>
              <a:t>Photo by </a:t>
            </a:r>
            <a:r>
              <a:rPr lang="en" sz="800" u="sng">
                <a:solidFill>
                  <a:srgbClr val="767676"/>
                </a:solidFill>
                <a:highlight>
                  <a:srgbClr val="F5F5F5"/>
                </a:highlight>
                <a:latin typeface="Roboto"/>
                <a:ea typeface="Roboto"/>
                <a:cs typeface="Roboto"/>
                <a:sym typeface="Roboto"/>
                <a:hlinkClick r:id="rId4"/>
              </a:rPr>
              <a:t>Alex Azabache</a:t>
            </a:r>
            <a:r>
              <a:rPr lang="en" sz="800">
                <a:solidFill>
                  <a:srgbClr val="111111"/>
                </a:solidFill>
                <a:highlight>
                  <a:srgbClr val="F5F5F5"/>
                </a:highlight>
                <a:latin typeface="Roboto"/>
                <a:ea typeface="Roboto"/>
                <a:cs typeface="Roboto"/>
                <a:sym typeface="Roboto"/>
              </a:rPr>
              <a:t> on </a:t>
            </a:r>
            <a:r>
              <a:rPr lang="en" sz="800" u="sng">
                <a:solidFill>
                  <a:srgbClr val="767676"/>
                </a:solidFill>
                <a:highlight>
                  <a:srgbClr val="F5F5F5"/>
                </a:highlight>
                <a:latin typeface="Roboto"/>
                <a:ea typeface="Roboto"/>
                <a:cs typeface="Roboto"/>
                <a:sym typeface="Roboto"/>
                <a:hlinkClick r:id="rId5"/>
              </a:rPr>
              <a:t>Unsplash</a:t>
            </a:r>
            <a:endParaRPr sz="800">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2"/>
          <p:cNvSpPr txBox="1">
            <a:spLocks noGrp="1"/>
          </p:cNvSpPr>
          <p:nvPr>
            <p:ph type="title"/>
          </p:nvPr>
        </p:nvSpPr>
        <p:spPr>
          <a:xfrm>
            <a:off x="2610675" y="90450"/>
            <a:ext cx="3585000" cy="6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b="1" dirty="0"/>
              <a:t>GAP Analysis</a:t>
            </a:r>
            <a:endParaRPr sz="2800" b="1" dirty="0"/>
          </a:p>
        </p:txBody>
      </p:sp>
      <p:sp>
        <p:nvSpPr>
          <p:cNvPr id="173" name="Google Shape;173;p22"/>
          <p:cNvSpPr txBox="1">
            <a:spLocks noGrp="1"/>
          </p:cNvSpPr>
          <p:nvPr>
            <p:ph type="body" idx="1"/>
          </p:nvPr>
        </p:nvSpPr>
        <p:spPr>
          <a:xfrm>
            <a:off x="303925" y="577450"/>
            <a:ext cx="4044900" cy="4091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000" b="1" dirty="0">
                <a:solidFill>
                  <a:schemeClr val="tx1"/>
                </a:solidFill>
              </a:rPr>
              <a:t>Structure</a:t>
            </a:r>
            <a:endParaRPr sz="1000" b="1"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“People were operating effectively, not necessarily efficiently” </a:t>
            </a:r>
            <a:endParaRPr sz="1000"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Staff decreased in the 80s, resulted in organizational realignment</a:t>
            </a:r>
            <a:endParaRPr sz="1000"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Management was “walking the talk”</a:t>
            </a:r>
            <a:endParaRPr sz="1000"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A clear chain of command lacking </a:t>
            </a:r>
            <a:endParaRPr sz="1000"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Feeling that too many managers </a:t>
            </a:r>
            <a:endParaRPr sz="1000" dirty="0">
              <a:solidFill>
                <a:schemeClr val="tx1"/>
              </a:solidFill>
            </a:endParaRPr>
          </a:p>
          <a:p>
            <a:pPr marL="914400" lvl="0" indent="0" algn="l" rtl="0">
              <a:lnSpc>
                <a:spcPct val="150000"/>
              </a:lnSpc>
              <a:spcBef>
                <a:spcPts val="0"/>
              </a:spcBef>
              <a:spcAft>
                <a:spcPts val="0"/>
              </a:spcAft>
              <a:buNone/>
            </a:pPr>
            <a:endParaRPr sz="1000" dirty="0">
              <a:solidFill>
                <a:schemeClr val="tx1"/>
              </a:solidFill>
            </a:endParaRPr>
          </a:p>
          <a:p>
            <a:pPr marL="0" lvl="0" indent="0" algn="l" rtl="0">
              <a:lnSpc>
                <a:spcPct val="150000"/>
              </a:lnSpc>
              <a:spcBef>
                <a:spcPts val="0"/>
              </a:spcBef>
              <a:spcAft>
                <a:spcPts val="0"/>
              </a:spcAft>
              <a:buNone/>
            </a:pPr>
            <a:r>
              <a:rPr lang="en" sz="1000" b="1" dirty="0">
                <a:solidFill>
                  <a:schemeClr val="tx1"/>
                </a:solidFill>
              </a:rPr>
              <a:t>Branding</a:t>
            </a:r>
            <a:endParaRPr sz="1000" b="1"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Improvement from “bloody awful to bloody awesome”</a:t>
            </a:r>
            <a:endParaRPr sz="1000"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Customers felt the changes and began to believe in BA again.</a:t>
            </a:r>
            <a:endParaRPr sz="1000"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“Strong commitment to service, higher morale, better market image”  (Jick &amp; Peiperl, 2011)</a:t>
            </a:r>
            <a:endParaRPr sz="1000"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New advertising campaign.  “World’s most respected airline</a:t>
            </a:r>
            <a:r>
              <a:rPr lang="en" sz="1000" dirty="0">
                <a:solidFill>
                  <a:srgbClr val="000000"/>
                </a:solidFill>
              </a:rPr>
              <a:t>”</a:t>
            </a:r>
            <a:endParaRPr sz="1000" dirty="0"/>
          </a:p>
        </p:txBody>
      </p:sp>
      <p:sp>
        <p:nvSpPr>
          <p:cNvPr id="174" name="Google Shape;174;p22"/>
          <p:cNvSpPr txBox="1">
            <a:spLocks noGrp="1"/>
          </p:cNvSpPr>
          <p:nvPr>
            <p:ph type="body" idx="4294967295"/>
          </p:nvPr>
        </p:nvSpPr>
        <p:spPr>
          <a:xfrm>
            <a:off x="4691063" y="639763"/>
            <a:ext cx="4452937" cy="4090987"/>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000" b="1" dirty="0">
                <a:solidFill>
                  <a:schemeClr val="tx1"/>
                </a:solidFill>
              </a:rPr>
              <a:t>Technology</a:t>
            </a:r>
            <a:endParaRPr sz="1000" b="1"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In 1987, BA purchased a stake in Galileo, an advanced computer system </a:t>
            </a:r>
            <a:endParaRPr sz="1000"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Continuous need to find the most effective and efficient technology for cost savings </a:t>
            </a:r>
            <a:endParaRPr sz="1000" dirty="0">
              <a:solidFill>
                <a:schemeClr val="tx1"/>
              </a:solidFill>
            </a:endParaRPr>
          </a:p>
          <a:p>
            <a:pPr marL="457200" lvl="0" indent="-292100" algn="l" rtl="0">
              <a:lnSpc>
                <a:spcPct val="150000"/>
              </a:lnSpc>
              <a:spcBef>
                <a:spcPts val="0"/>
              </a:spcBef>
              <a:spcAft>
                <a:spcPts val="0"/>
              </a:spcAft>
              <a:buClr>
                <a:schemeClr val="tx1"/>
              </a:buClr>
              <a:buSzPts val="1000"/>
              <a:buChar char="❖"/>
            </a:pPr>
            <a:r>
              <a:rPr lang="en" sz="1000" dirty="0">
                <a:solidFill>
                  <a:schemeClr val="tx1"/>
                </a:solidFill>
              </a:rPr>
              <a:t>Get the newest before your competition does      </a:t>
            </a:r>
            <a:endParaRPr sz="1000" dirty="0">
              <a:solidFill>
                <a:schemeClr val="tx1"/>
              </a:solidFill>
            </a:endParaRPr>
          </a:p>
          <a:p>
            <a:pPr marL="0" lvl="0" indent="0" algn="l" rtl="0">
              <a:lnSpc>
                <a:spcPct val="150000"/>
              </a:lnSpc>
              <a:spcBef>
                <a:spcPts val="0"/>
              </a:spcBef>
              <a:spcAft>
                <a:spcPts val="0"/>
              </a:spcAft>
              <a:buNone/>
            </a:pPr>
            <a:endParaRPr sz="1000" dirty="0">
              <a:solidFill>
                <a:schemeClr val="tx1"/>
              </a:solidFill>
            </a:endParaRPr>
          </a:p>
          <a:p>
            <a:pPr marL="0" lvl="0" indent="0" algn="l" rtl="0">
              <a:lnSpc>
                <a:spcPct val="150000"/>
              </a:lnSpc>
              <a:spcBef>
                <a:spcPts val="0"/>
              </a:spcBef>
              <a:spcAft>
                <a:spcPts val="0"/>
              </a:spcAft>
              <a:buNone/>
            </a:pPr>
            <a:r>
              <a:rPr lang="en" sz="1000" b="1" dirty="0">
                <a:solidFill>
                  <a:schemeClr val="tx1"/>
                </a:solidFill>
              </a:rPr>
              <a:t>Culture</a:t>
            </a:r>
            <a:endParaRPr sz="1000" b="1" dirty="0">
              <a:solidFill>
                <a:schemeClr val="tx1"/>
              </a:solidFill>
            </a:endParaRPr>
          </a:p>
          <a:p>
            <a:pPr marL="285750" lvl="0" indent="-234950" algn="l" rtl="0">
              <a:lnSpc>
                <a:spcPct val="150000"/>
              </a:lnSpc>
              <a:spcBef>
                <a:spcPts val="0"/>
              </a:spcBef>
              <a:spcAft>
                <a:spcPts val="0"/>
              </a:spcAft>
              <a:buClr>
                <a:schemeClr val="tx1"/>
              </a:buClr>
              <a:buSzPts val="1000"/>
              <a:buChar char="❖"/>
            </a:pPr>
            <a:r>
              <a:rPr lang="en" sz="1000" dirty="0">
                <a:solidFill>
                  <a:schemeClr val="tx1"/>
                </a:solidFill>
              </a:rPr>
              <a:t>During the PPF training, BA managers and employees felt they were being “treated equally and interacted freely”.  </a:t>
            </a:r>
            <a:endParaRPr sz="1000" dirty="0">
              <a:solidFill>
                <a:schemeClr val="tx1"/>
              </a:solidFill>
            </a:endParaRPr>
          </a:p>
          <a:p>
            <a:pPr marL="285750" lvl="0" indent="-234950" algn="l" rtl="0">
              <a:lnSpc>
                <a:spcPct val="150000"/>
              </a:lnSpc>
              <a:spcBef>
                <a:spcPts val="0"/>
              </a:spcBef>
              <a:spcAft>
                <a:spcPts val="0"/>
              </a:spcAft>
              <a:buClr>
                <a:schemeClr val="tx1"/>
              </a:buClr>
              <a:buSzPts val="1000"/>
              <a:buChar char="❖"/>
            </a:pPr>
            <a:r>
              <a:rPr lang="en" sz="1000" dirty="0">
                <a:solidFill>
                  <a:schemeClr val="tx1"/>
                </a:solidFill>
              </a:rPr>
              <a:t>Increase in morale, commitment to better service and increased market image </a:t>
            </a:r>
            <a:endParaRPr sz="1000" dirty="0">
              <a:solidFill>
                <a:schemeClr val="tx1"/>
              </a:solidFill>
            </a:endParaRPr>
          </a:p>
          <a:p>
            <a:pPr marL="285750" lvl="0" indent="-234950" algn="l" rtl="0">
              <a:lnSpc>
                <a:spcPct val="150000"/>
              </a:lnSpc>
              <a:spcBef>
                <a:spcPts val="0"/>
              </a:spcBef>
              <a:spcAft>
                <a:spcPts val="0"/>
              </a:spcAft>
              <a:buClr>
                <a:schemeClr val="tx1"/>
              </a:buClr>
              <a:buSzPts val="1000"/>
              <a:buChar char="❖"/>
            </a:pPr>
            <a:r>
              <a:rPr lang="en" sz="1000" dirty="0">
                <a:solidFill>
                  <a:schemeClr val="tx1"/>
                </a:solidFill>
              </a:rPr>
              <a:t>Still a need to continue to shift culture</a:t>
            </a:r>
            <a:endParaRPr sz="1000" dirty="0">
              <a:solidFill>
                <a:schemeClr val="tx1"/>
              </a:solidFill>
            </a:endParaRPr>
          </a:p>
          <a:p>
            <a:pPr marL="285750" lvl="0" indent="-234950" algn="l" rtl="0">
              <a:lnSpc>
                <a:spcPct val="150000"/>
              </a:lnSpc>
              <a:spcBef>
                <a:spcPts val="0"/>
              </a:spcBef>
              <a:spcAft>
                <a:spcPts val="0"/>
              </a:spcAft>
              <a:buClr>
                <a:schemeClr val="tx1"/>
              </a:buClr>
              <a:buSzPts val="1000"/>
              <a:buChar char="❖"/>
            </a:pPr>
            <a:r>
              <a:rPr lang="en" sz="1000" dirty="0">
                <a:solidFill>
                  <a:schemeClr val="tx1"/>
                </a:solidFill>
              </a:rPr>
              <a:t>Need all employees engaged or lags in customer service will continue to happen.</a:t>
            </a:r>
            <a:endParaRPr sz="1000" dirty="0">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3"/>
          <p:cNvSpPr txBox="1">
            <a:spLocks noGrp="1"/>
          </p:cNvSpPr>
          <p:nvPr>
            <p:ph type="title"/>
          </p:nvPr>
        </p:nvSpPr>
        <p:spPr>
          <a:xfrm>
            <a:off x="3294900" y="280999"/>
            <a:ext cx="2554200" cy="70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b="1" dirty="0"/>
              <a:t>Alternatives</a:t>
            </a:r>
            <a:r>
              <a:rPr lang="en" sz="2400" b="1" dirty="0"/>
              <a:t> </a:t>
            </a:r>
            <a:endParaRPr sz="2400" b="1" dirty="0"/>
          </a:p>
        </p:txBody>
      </p:sp>
      <p:sp>
        <p:nvSpPr>
          <p:cNvPr id="180" name="Google Shape;180;p23"/>
          <p:cNvSpPr txBox="1">
            <a:spLocks noGrp="1"/>
          </p:cNvSpPr>
          <p:nvPr>
            <p:ph type="body" idx="4294967295"/>
          </p:nvPr>
        </p:nvSpPr>
        <p:spPr>
          <a:xfrm>
            <a:off x="0" y="966788"/>
            <a:ext cx="6688138" cy="377825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400" b="1" dirty="0">
                <a:solidFill>
                  <a:srgbClr val="FFFFFF"/>
                </a:solidFill>
              </a:rPr>
              <a:t>Primary - </a:t>
            </a:r>
            <a:r>
              <a:rPr lang="en" sz="1400" b="1" u="sng" dirty="0">
                <a:solidFill>
                  <a:srgbClr val="FFFFFF"/>
                </a:solidFill>
              </a:rPr>
              <a:t>HIGH OPERATIONAL COSTS</a:t>
            </a:r>
            <a:endParaRPr sz="1400" b="1" u="sng" dirty="0">
              <a:solidFill>
                <a:srgbClr val="FFFFFF"/>
              </a:solidFill>
            </a:endParaRPr>
          </a:p>
          <a:p>
            <a:pPr marL="457200" lvl="0" indent="-317500" algn="l" rtl="0">
              <a:lnSpc>
                <a:spcPct val="150000"/>
              </a:lnSpc>
              <a:spcBef>
                <a:spcPts val="0"/>
              </a:spcBef>
              <a:spcAft>
                <a:spcPts val="0"/>
              </a:spcAft>
              <a:buClr>
                <a:srgbClr val="FFFFFF"/>
              </a:buClr>
              <a:buSzPts val="1400"/>
              <a:buChar char="❖"/>
            </a:pPr>
            <a:r>
              <a:rPr lang="en" sz="1400" dirty="0">
                <a:solidFill>
                  <a:srgbClr val="FFFFFF"/>
                </a:solidFill>
              </a:rPr>
              <a:t>Overstaffed - Organizational structure review</a:t>
            </a:r>
            <a:endParaRPr sz="1400" dirty="0">
              <a:solidFill>
                <a:srgbClr val="FFFFFF"/>
              </a:solidFill>
            </a:endParaRPr>
          </a:p>
          <a:p>
            <a:pPr marL="457200" lvl="0" indent="-317500" algn="l" rtl="0">
              <a:lnSpc>
                <a:spcPct val="150000"/>
              </a:lnSpc>
              <a:spcBef>
                <a:spcPts val="0"/>
              </a:spcBef>
              <a:spcAft>
                <a:spcPts val="0"/>
              </a:spcAft>
              <a:buClr>
                <a:srgbClr val="FFFFFF"/>
              </a:buClr>
              <a:buSzPts val="1400"/>
              <a:buChar char="❖"/>
            </a:pPr>
            <a:r>
              <a:rPr lang="en" sz="1400" dirty="0">
                <a:solidFill>
                  <a:srgbClr val="FFFFFF"/>
                </a:solidFill>
              </a:rPr>
              <a:t>Decreased passengers - Utilize strategic alliances with other airlines</a:t>
            </a:r>
            <a:endParaRPr sz="1400" dirty="0">
              <a:solidFill>
                <a:srgbClr val="FFFFFF"/>
              </a:solidFill>
            </a:endParaRPr>
          </a:p>
          <a:p>
            <a:pPr marL="457200" lvl="0" indent="-317500" algn="l" rtl="0">
              <a:lnSpc>
                <a:spcPct val="150000"/>
              </a:lnSpc>
              <a:spcBef>
                <a:spcPts val="0"/>
              </a:spcBef>
              <a:spcAft>
                <a:spcPts val="0"/>
              </a:spcAft>
              <a:buClr>
                <a:srgbClr val="FFFFFF"/>
              </a:buClr>
              <a:buSzPts val="1400"/>
              <a:buChar char="❖"/>
            </a:pPr>
            <a:r>
              <a:rPr lang="en" sz="1400" dirty="0">
                <a:solidFill>
                  <a:srgbClr val="FFFFFF"/>
                </a:solidFill>
              </a:rPr>
              <a:t>Technology -  Cut costs by utilizing newer technology </a:t>
            </a:r>
            <a:endParaRPr sz="1400" dirty="0">
              <a:solidFill>
                <a:srgbClr val="FFFFFF"/>
              </a:solidFill>
            </a:endParaRPr>
          </a:p>
          <a:p>
            <a:pPr marL="0" lvl="0" indent="0" algn="l" rtl="0">
              <a:lnSpc>
                <a:spcPct val="150000"/>
              </a:lnSpc>
              <a:spcBef>
                <a:spcPts val="0"/>
              </a:spcBef>
              <a:spcAft>
                <a:spcPts val="0"/>
              </a:spcAft>
              <a:buNone/>
            </a:pPr>
            <a:endParaRPr sz="1400" dirty="0">
              <a:solidFill>
                <a:srgbClr val="FFFFFF"/>
              </a:solidFill>
            </a:endParaRPr>
          </a:p>
          <a:p>
            <a:pPr marL="0" lvl="0" indent="0" algn="l" rtl="0">
              <a:lnSpc>
                <a:spcPct val="150000"/>
              </a:lnSpc>
              <a:spcBef>
                <a:spcPts val="0"/>
              </a:spcBef>
              <a:spcAft>
                <a:spcPts val="0"/>
              </a:spcAft>
              <a:buNone/>
            </a:pPr>
            <a:r>
              <a:rPr lang="en" sz="1400" b="1" dirty="0">
                <a:solidFill>
                  <a:srgbClr val="FFFFFF"/>
                </a:solidFill>
              </a:rPr>
              <a:t>Secondary</a:t>
            </a:r>
            <a:r>
              <a:rPr lang="en" sz="1400" dirty="0">
                <a:solidFill>
                  <a:srgbClr val="FFFFFF"/>
                </a:solidFill>
              </a:rPr>
              <a:t> -  </a:t>
            </a:r>
            <a:r>
              <a:rPr lang="en" sz="1400" b="1" u="sng" dirty="0">
                <a:solidFill>
                  <a:srgbClr val="FFFFFF"/>
                </a:solidFill>
              </a:rPr>
              <a:t>CULTURE</a:t>
            </a:r>
            <a:endParaRPr sz="1400" b="1" u="sng" dirty="0">
              <a:solidFill>
                <a:srgbClr val="FFFFFF"/>
              </a:solidFill>
            </a:endParaRPr>
          </a:p>
          <a:p>
            <a:pPr marL="457200" lvl="0" indent="-317500" algn="l" rtl="0">
              <a:lnSpc>
                <a:spcPct val="150000"/>
              </a:lnSpc>
              <a:spcBef>
                <a:spcPts val="0"/>
              </a:spcBef>
              <a:spcAft>
                <a:spcPts val="0"/>
              </a:spcAft>
              <a:buClr>
                <a:srgbClr val="FFFFFF"/>
              </a:buClr>
              <a:buSzPts val="1400"/>
              <a:buChar char="❖"/>
            </a:pPr>
            <a:r>
              <a:rPr lang="en" sz="1400" dirty="0">
                <a:solidFill>
                  <a:srgbClr val="FFFFFF"/>
                </a:solidFill>
              </a:rPr>
              <a:t>Continuous customer feedback</a:t>
            </a:r>
            <a:endParaRPr sz="1400" dirty="0">
              <a:solidFill>
                <a:srgbClr val="FFFFFF"/>
              </a:solidFill>
            </a:endParaRPr>
          </a:p>
          <a:p>
            <a:pPr marL="457200" lvl="0" indent="-317500" algn="l" rtl="0">
              <a:lnSpc>
                <a:spcPct val="150000"/>
              </a:lnSpc>
              <a:spcBef>
                <a:spcPts val="0"/>
              </a:spcBef>
              <a:spcAft>
                <a:spcPts val="0"/>
              </a:spcAft>
              <a:buClr>
                <a:srgbClr val="FFFFFF"/>
              </a:buClr>
              <a:buSzPts val="1400"/>
              <a:buChar char="❖"/>
            </a:pPr>
            <a:r>
              <a:rPr lang="en" sz="1400" dirty="0">
                <a:solidFill>
                  <a:srgbClr val="FFFFFF"/>
                </a:solidFill>
              </a:rPr>
              <a:t>Evaluation and feedback with all staff to keep on top of morale</a:t>
            </a:r>
            <a:endParaRPr sz="1400" dirty="0">
              <a:solidFill>
                <a:srgbClr val="FFFFFF"/>
              </a:solidFill>
            </a:endParaRPr>
          </a:p>
          <a:p>
            <a:pPr marL="457200" lvl="0" indent="-317500" algn="l" rtl="0">
              <a:lnSpc>
                <a:spcPct val="150000"/>
              </a:lnSpc>
              <a:spcBef>
                <a:spcPts val="0"/>
              </a:spcBef>
              <a:spcAft>
                <a:spcPts val="0"/>
              </a:spcAft>
              <a:buClr>
                <a:srgbClr val="FFFFFF"/>
              </a:buClr>
              <a:buSzPts val="1400"/>
              <a:buChar char="❖"/>
            </a:pPr>
            <a:r>
              <a:rPr lang="en" sz="1400" dirty="0">
                <a:solidFill>
                  <a:srgbClr val="FFFFFF"/>
                </a:solidFill>
              </a:rPr>
              <a:t>Progression towards all employees believing in the positive changes  </a:t>
            </a:r>
            <a:endParaRPr sz="1400" dirty="0">
              <a:solidFill>
                <a:srgbClr val="FFFFFF"/>
              </a:solidFill>
            </a:endParaRPr>
          </a:p>
          <a:p>
            <a:pPr marL="457200" lvl="0" indent="-317500" algn="l" rtl="0">
              <a:lnSpc>
                <a:spcPct val="150000"/>
              </a:lnSpc>
              <a:spcBef>
                <a:spcPts val="0"/>
              </a:spcBef>
              <a:spcAft>
                <a:spcPts val="0"/>
              </a:spcAft>
              <a:buClr>
                <a:srgbClr val="FFFFFF"/>
              </a:buClr>
              <a:buSzPts val="1400"/>
              <a:buChar char="❖"/>
            </a:pPr>
            <a:r>
              <a:rPr lang="en" sz="1400" dirty="0">
                <a:solidFill>
                  <a:srgbClr val="FFFFFF"/>
                </a:solidFill>
              </a:rPr>
              <a:t>Open communication between employees and within the organization</a:t>
            </a:r>
            <a:endParaRPr sz="1400" dirty="0">
              <a:solidFill>
                <a:srgbClr val="FFFFFF"/>
              </a:solidFill>
            </a:endParaRPr>
          </a:p>
        </p:txBody>
      </p:sp>
      <p:pic>
        <p:nvPicPr>
          <p:cNvPr id="181" name="Google Shape;181;p23"/>
          <p:cNvPicPr preferRelativeResize="0"/>
          <p:nvPr/>
        </p:nvPicPr>
        <p:blipFill>
          <a:blip r:embed="rId3">
            <a:alphaModFix/>
          </a:blip>
          <a:stretch>
            <a:fillRect/>
          </a:stretch>
        </p:blipFill>
        <p:spPr>
          <a:xfrm>
            <a:off x="6721950" y="2087950"/>
            <a:ext cx="2310227" cy="1536040"/>
          </a:xfrm>
          <a:prstGeom prst="rect">
            <a:avLst/>
          </a:prstGeom>
          <a:noFill/>
          <a:ln>
            <a:noFill/>
          </a:ln>
        </p:spPr>
      </p:pic>
      <p:sp>
        <p:nvSpPr>
          <p:cNvPr id="182" name="Google Shape;182;p23"/>
          <p:cNvSpPr txBox="1"/>
          <p:nvPr/>
        </p:nvSpPr>
        <p:spPr>
          <a:xfrm>
            <a:off x="7257075" y="3624000"/>
            <a:ext cx="1775100" cy="37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111111"/>
                </a:solidFill>
                <a:highlight>
                  <a:srgbClr val="F5F5F5"/>
                </a:highlight>
                <a:latin typeface="Roboto"/>
                <a:ea typeface="Roboto"/>
                <a:cs typeface="Roboto"/>
                <a:sym typeface="Roboto"/>
              </a:rPr>
              <a:t>Photo by </a:t>
            </a:r>
            <a:r>
              <a:rPr lang="en" sz="800" u="sng">
                <a:solidFill>
                  <a:srgbClr val="767676"/>
                </a:solidFill>
                <a:highlight>
                  <a:srgbClr val="F5F5F5"/>
                </a:highlight>
                <a:latin typeface="Roboto"/>
                <a:ea typeface="Roboto"/>
                <a:cs typeface="Roboto"/>
                <a:sym typeface="Roboto"/>
                <a:hlinkClick r:id="rId4"/>
              </a:rPr>
              <a:t>Jacky Watt</a:t>
            </a:r>
            <a:r>
              <a:rPr lang="en" sz="800">
                <a:solidFill>
                  <a:srgbClr val="111111"/>
                </a:solidFill>
                <a:highlight>
                  <a:srgbClr val="F5F5F5"/>
                </a:highlight>
                <a:latin typeface="Roboto"/>
                <a:ea typeface="Roboto"/>
                <a:cs typeface="Roboto"/>
                <a:sym typeface="Roboto"/>
              </a:rPr>
              <a:t> on </a:t>
            </a:r>
            <a:r>
              <a:rPr lang="en" sz="800" u="sng">
                <a:solidFill>
                  <a:srgbClr val="767676"/>
                </a:solidFill>
                <a:highlight>
                  <a:srgbClr val="F5F5F5"/>
                </a:highlight>
                <a:latin typeface="Roboto"/>
                <a:ea typeface="Roboto"/>
                <a:cs typeface="Roboto"/>
                <a:sym typeface="Roboto"/>
                <a:hlinkClick r:id="rId5"/>
              </a:rPr>
              <a:t>Unsplash</a:t>
            </a:r>
            <a:endParaRPr sz="8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4"/>
          <p:cNvSpPr txBox="1">
            <a:spLocks noGrp="1"/>
          </p:cNvSpPr>
          <p:nvPr>
            <p:ph type="title"/>
          </p:nvPr>
        </p:nvSpPr>
        <p:spPr>
          <a:xfrm>
            <a:off x="311700" y="216600"/>
            <a:ext cx="8520600" cy="6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Develop </a:t>
            </a:r>
            <a:r>
              <a:rPr lang="en" sz="2800" dirty="0"/>
              <a:t>Decision</a:t>
            </a:r>
            <a:r>
              <a:rPr lang="en" dirty="0"/>
              <a:t> Criteria</a:t>
            </a:r>
            <a:endParaRPr dirty="0"/>
          </a:p>
        </p:txBody>
      </p:sp>
      <p:graphicFrame>
        <p:nvGraphicFramePr>
          <p:cNvPr id="188" name="Google Shape;188;p24"/>
          <p:cNvGraphicFramePr/>
          <p:nvPr>
            <p:extLst>
              <p:ext uri="{D42A27DB-BD31-4B8C-83A1-F6EECF244321}">
                <p14:modId xmlns:p14="http://schemas.microsoft.com/office/powerpoint/2010/main" val="541857434"/>
              </p:ext>
            </p:extLst>
          </p:nvPr>
        </p:nvGraphicFramePr>
        <p:xfrm>
          <a:off x="1089222" y="1276440"/>
          <a:ext cx="7526700" cy="2590620"/>
        </p:xfrm>
        <a:graphic>
          <a:graphicData uri="http://schemas.openxmlformats.org/drawingml/2006/table">
            <a:tbl>
              <a:tblPr>
                <a:noFill/>
                <a:tableStyleId>{0BF3E762-528C-4900-8F73-87496117937B}</a:tableStyleId>
              </a:tblPr>
              <a:tblGrid>
                <a:gridCol w="1406800">
                  <a:extLst>
                    <a:ext uri="{9D8B030D-6E8A-4147-A177-3AD203B41FA5}">
                      <a16:colId xmlns:a16="http://schemas.microsoft.com/office/drawing/2014/main" val="20000"/>
                    </a:ext>
                  </a:extLst>
                </a:gridCol>
                <a:gridCol w="1808150">
                  <a:extLst>
                    <a:ext uri="{9D8B030D-6E8A-4147-A177-3AD203B41FA5}">
                      <a16:colId xmlns:a16="http://schemas.microsoft.com/office/drawing/2014/main" val="20001"/>
                    </a:ext>
                  </a:extLst>
                </a:gridCol>
                <a:gridCol w="1790625">
                  <a:extLst>
                    <a:ext uri="{9D8B030D-6E8A-4147-A177-3AD203B41FA5}">
                      <a16:colId xmlns:a16="http://schemas.microsoft.com/office/drawing/2014/main" val="20002"/>
                    </a:ext>
                  </a:extLst>
                </a:gridCol>
                <a:gridCol w="1339950">
                  <a:extLst>
                    <a:ext uri="{9D8B030D-6E8A-4147-A177-3AD203B41FA5}">
                      <a16:colId xmlns:a16="http://schemas.microsoft.com/office/drawing/2014/main" val="20003"/>
                    </a:ext>
                  </a:extLst>
                </a:gridCol>
                <a:gridCol w="1181175">
                  <a:extLst>
                    <a:ext uri="{9D8B030D-6E8A-4147-A177-3AD203B41FA5}">
                      <a16:colId xmlns:a16="http://schemas.microsoft.com/office/drawing/2014/main" val="20004"/>
                    </a:ext>
                  </a:extLst>
                </a:gridCol>
              </a:tblGrid>
              <a:tr h="396200">
                <a:tc>
                  <a:txBody>
                    <a:bodyPr/>
                    <a:lstStyle/>
                    <a:p>
                      <a:pPr marL="0" lvl="0" indent="0" algn="l" rtl="0">
                        <a:spcBef>
                          <a:spcPts val="0"/>
                        </a:spcBef>
                        <a:spcAft>
                          <a:spcPts val="0"/>
                        </a:spcAft>
                        <a:buNone/>
                      </a:pP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Technological advances</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Cut Costs/staff</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Strategic Alliances</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dirty="0">
                          <a:solidFill>
                            <a:schemeClr val="tx1"/>
                          </a:solidFill>
                          <a:latin typeface="Roboto" panose="020B0604020202020204" charset="0"/>
                          <a:ea typeface="Roboto" panose="020B0604020202020204" charset="0"/>
                        </a:rPr>
                        <a:t>CRM</a:t>
                      </a:r>
                      <a:endParaRPr dirty="0">
                        <a:solidFill>
                          <a:schemeClr val="tx1"/>
                        </a:solidFill>
                        <a:latin typeface="Roboto" panose="020B0604020202020204" charset="0"/>
                        <a:ea typeface="Roboto" panose="020B0604020202020204" charset="0"/>
                      </a:endParaRPr>
                    </a:p>
                  </a:txBody>
                  <a:tcPr marL="91425" marR="91425" marT="91425" marB="91425"/>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a:solidFill>
                            <a:schemeClr val="tx1"/>
                          </a:solidFill>
                          <a:latin typeface="Roboto" panose="020B0604020202020204" charset="0"/>
                          <a:ea typeface="Roboto" panose="020B0604020202020204" charset="0"/>
                        </a:rPr>
                        <a:t>Structure</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3</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5</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3</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1</a:t>
                      </a:r>
                      <a:endParaRPr>
                        <a:solidFill>
                          <a:schemeClr val="tx1"/>
                        </a:solidFill>
                        <a:latin typeface="Roboto" panose="020B0604020202020204" charset="0"/>
                        <a:ea typeface="Roboto" panose="020B0604020202020204" charset="0"/>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tx1"/>
                          </a:solidFill>
                          <a:latin typeface="Roboto" panose="020B0604020202020204" charset="0"/>
                          <a:ea typeface="Roboto" panose="020B0604020202020204" charset="0"/>
                        </a:rPr>
                        <a:t>Branding</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3</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1</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4</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5</a:t>
                      </a:r>
                      <a:endParaRPr>
                        <a:solidFill>
                          <a:schemeClr val="tx1"/>
                        </a:solidFill>
                        <a:latin typeface="Roboto" panose="020B0604020202020204" charset="0"/>
                        <a:ea typeface="Roboto" panose="020B0604020202020204" charset="0"/>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tx1"/>
                          </a:solidFill>
                          <a:latin typeface="Roboto" panose="020B0604020202020204" charset="0"/>
                          <a:ea typeface="Roboto" panose="020B0604020202020204" charset="0"/>
                        </a:rPr>
                        <a:t>Technology</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5</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1</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3</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2</a:t>
                      </a:r>
                      <a:endParaRPr>
                        <a:solidFill>
                          <a:schemeClr val="tx1"/>
                        </a:solidFill>
                        <a:latin typeface="Roboto" panose="020B0604020202020204" charset="0"/>
                        <a:ea typeface="Roboto" panose="020B0604020202020204" charset="0"/>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solidFill>
                            <a:schemeClr val="tx1"/>
                          </a:solidFill>
                          <a:latin typeface="Roboto" panose="020B0604020202020204" charset="0"/>
                          <a:ea typeface="Roboto" panose="020B0604020202020204" charset="0"/>
                        </a:rPr>
                        <a:t>Culture</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4</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3</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3</a:t>
                      </a:r>
                      <a:endParaRPr>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a:solidFill>
                            <a:schemeClr val="tx1"/>
                          </a:solidFill>
                          <a:latin typeface="Roboto" panose="020B0604020202020204" charset="0"/>
                          <a:ea typeface="Roboto" panose="020B0604020202020204" charset="0"/>
                        </a:rPr>
                        <a:t>5</a:t>
                      </a:r>
                      <a:endParaRPr>
                        <a:solidFill>
                          <a:schemeClr val="tx1"/>
                        </a:solidFill>
                        <a:latin typeface="Roboto" panose="020B0604020202020204" charset="0"/>
                        <a:ea typeface="Roboto" panose="020B0604020202020204" charset="0"/>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b="1">
                          <a:solidFill>
                            <a:schemeClr val="tx1"/>
                          </a:solidFill>
                          <a:latin typeface="Roboto" panose="020B0604020202020204" charset="0"/>
                          <a:ea typeface="Roboto" panose="020B0604020202020204" charset="0"/>
                        </a:rPr>
                        <a:t>Total</a:t>
                      </a:r>
                      <a:endParaRPr b="1">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b="1" dirty="0">
                          <a:solidFill>
                            <a:schemeClr val="tx1"/>
                          </a:solidFill>
                          <a:latin typeface="Roboto" panose="020B0604020202020204" charset="0"/>
                          <a:ea typeface="Roboto" panose="020B0604020202020204" charset="0"/>
                        </a:rPr>
                        <a:t>15</a:t>
                      </a:r>
                      <a:endParaRPr b="1" dirty="0">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b="1" dirty="0">
                          <a:solidFill>
                            <a:schemeClr val="tx1"/>
                          </a:solidFill>
                          <a:latin typeface="Roboto" panose="020B0604020202020204" charset="0"/>
                          <a:ea typeface="Roboto" panose="020B0604020202020204" charset="0"/>
                        </a:rPr>
                        <a:t>11</a:t>
                      </a:r>
                      <a:endParaRPr b="1" dirty="0">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b="1" dirty="0">
                          <a:solidFill>
                            <a:schemeClr val="tx1"/>
                          </a:solidFill>
                          <a:latin typeface="Roboto" panose="020B0604020202020204" charset="0"/>
                          <a:ea typeface="Roboto" panose="020B0604020202020204" charset="0"/>
                        </a:rPr>
                        <a:t>13</a:t>
                      </a:r>
                      <a:endParaRPr b="1" dirty="0">
                        <a:solidFill>
                          <a:schemeClr val="tx1"/>
                        </a:solidFill>
                        <a:latin typeface="Roboto" panose="020B0604020202020204" charset="0"/>
                        <a:ea typeface="Roboto" panose="020B0604020202020204" charset="0"/>
                      </a:endParaRPr>
                    </a:p>
                  </a:txBody>
                  <a:tcPr marL="91425" marR="91425" marT="91425" marB="91425"/>
                </a:tc>
                <a:tc>
                  <a:txBody>
                    <a:bodyPr/>
                    <a:lstStyle/>
                    <a:p>
                      <a:pPr marL="0" lvl="0" indent="0" algn="ctr" rtl="0">
                        <a:spcBef>
                          <a:spcPts val="0"/>
                        </a:spcBef>
                        <a:spcAft>
                          <a:spcPts val="0"/>
                        </a:spcAft>
                        <a:buNone/>
                      </a:pPr>
                      <a:r>
                        <a:rPr lang="en" b="1" dirty="0">
                          <a:solidFill>
                            <a:schemeClr val="tx1"/>
                          </a:solidFill>
                          <a:latin typeface="Roboto" panose="020B0604020202020204" charset="0"/>
                          <a:ea typeface="Roboto" panose="020B0604020202020204" charset="0"/>
                        </a:rPr>
                        <a:t>13</a:t>
                      </a:r>
                      <a:endParaRPr b="1" dirty="0">
                        <a:solidFill>
                          <a:schemeClr val="tx1"/>
                        </a:solidFill>
                        <a:latin typeface="Roboto" panose="020B0604020202020204" charset="0"/>
                        <a:ea typeface="Roboto" panose="020B0604020202020204" charset="0"/>
                      </a:endParaRPr>
                    </a:p>
                  </a:txBody>
                  <a:tcPr marL="91425" marR="91425" marT="91425" marB="91425"/>
                </a:tc>
                <a:extLst>
                  <a:ext uri="{0D108BD9-81ED-4DB2-BD59-A6C34878D82A}">
                    <a16:rowId xmlns:a16="http://schemas.microsoft.com/office/drawing/2014/main" val="10005"/>
                  </a:ext>
                </a:extLst>
              </a:tr>
            </a:tbl>
          </a:graphicData>
        </a:graphic>
      </p:graphicFrame>
      <p:sp>
        <p:nvSpPr>
          <p:cNvPr id="189" name="Google Shape;189;p24"/>
          <p:cNvSpPr txBox="1"/>
          <p:nvPr/>
        </p:nvSpPr>
        <p:spPr>
          <a:xfrm>
            <a:off x="0" y="2022875"/>
            <a:ext cx="1089222" cy="109774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chemeClr val="tx1"/>
                </a:solidFill>
                <a:latin typeface="Roboto"/>
                <a:ea typeface="Roboto"/>
                <a:cs typeface="Roboto"/>
                <a:sym typeface="Roboto"/>
              </a:rPr>
              <a:t>Key</a:t>
            </a:r>
            <a:endParaRPr sz="1600" dirty="0">
              <a:solidFill>
                <a:schemeClr val="tx1"/>
              </a:solidFill>
              <a:latin typeface="Roboto"/>
              <a:ea typeface="Roboto"/>
              <a:cs typeface="Roboto"/>
              <a:sym typeface="Roboto"/>
            </a:endParaRPr>
          </a:p>
          <a:p>
            <a:pPr marL="0" lvl="0" indent="0" algn="ctr" rtl="0">
              <a:spcBef>
                <a:spcPts val="0"/>
              </a:spcBef>
              <a:spcAft>
                <a:spcPts val="0"/>
              </a:spcAft>
              <a:buNone/>
            </a:pPr>
            <a:r>
              <a:rPr lang="en" sz="1600" dirty="0">
                <a:solidFill>
                  <a:schemeClr val="tx1"/>
                </a:solidFill>
                <a:latin typeface="Roboto"/>
                <a:ea typeface="Roboto"/>
                <a:cs typeface="Roboto"/>
                <a:sym typeface="Roboto"/>
              </a:rPr>
              <a:t>Success</a:t>
            </a:r>
            <a:endParaRPr sz="1600" dirty="0">
              <a:solidFill>
                <a:schemeClr val="tx1"/>
              </a:solidFill>
              <a:latin typeface="Roboto"/>
              <a:ea typeface="Roboto"/>
              <a:cs typeface="Roboto"/>
              <a:sym typeface="Roboto"/>
            </a:endParaRPr>
          </a:p>
          <a:p>
            <a:pPr marL="0" lvl="0" indent="0" algn="ctr" rtl="0">
              <a:spcBef>
                <a:spcPts val="0"/>
              </a:spcBef>
              <a:spcAft>
                <a:spcPts val="0"/>
              </a:spcAft>
              <a:buNone/>
            </a:pPr>
            <a:r>
              <a:rPr lang="en" sz="1600" dirty="0">
                <a:solidFill>
                  <a:schemeClr val="tx1"/>
                </a:solidFill>
                <a:latin typeface="Roboto"/>
                <a:ea typeface="Roboto"/>
                <a:cs typeface="Roboto"/>
                <a:sym typeface="Roboto"/>
              </a:rPr>
              <a:t>Factors</a:t>
            </a:r>
            <a:endParaRPr sz="1600" dirty="0">
              <a:solidFill>
                <a:schemeClr val="tx1"/>
              </a:solidFill>
              <a:latin typeface="Roboto"/>
              <a:ea typeface="Roboto"/>
              <a:cs typeface="Roboto"/>
              <a:sym typeface="Roboto"/>
            </a:endParaRPr>
          </a:p>
        </p:txBody>
      </p:sp>
      <p:sp>
        <p:nvSpPr>
          <p:cNvPr id="190" name="Google Shape;190;p24"/>
          <p:cNvSpPr txBox="1"/>
          <p:nvPr/>
        </p:nvSpPr>
        <p:spPr>
          <a:xfrm>
            <a:off x="3035172" y="890537"/>
            <a:ext cx="3634800" cy="53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chemeClr val="tx1"/>
                </a:solidFill>
                <a:latin typeface="Roboto"/>
                <a:ea typeface="Roboto"/>
                <a:cs typeface="Roboto"/>
                <a:sym typeface="Roboto"/>
              </a:rPr>
              <a:t>Alternatives</a:t>
            </a:r>
            <a:endParaRPr sz="1600" dirty="0">
              <a:solidFill>
                <a:schemeClr val="tx1"/>
              </a:solidFill>
              <a:latin typeface="Roboto"/>
              <a:ea typeface="Roboto"/>
              <a:cs typeface="Roboto"/>
              <a:sym typeface="Roboto"/>
            </a:endParaRPr>
          </a:p>
          <a:p>
            <a:pPr marL="0" lvl="0" indent="0" algn="ctr" rtl="0">
              <a:spcBef>
                <a:spcPts val="0"/>
              </a:spcBef>
              <a:spcAft>
                <a:spcPts val="0"/>
              </a:spcAft>
              <a:buNone/>
            </a:pPr>
            <a:endParaRPr sz="1600" dirty="0">
              <a:solidFill>
                <a:schemeClr val="tx1"/>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5"/>
          <p:cNvSpPr txBox="1">
            <a:spLocks noGrp="1"/>
          </p:cNvSpPr>
          <p:nvPr>
            <p:ph type="subTitle" idx="1"/>
          </p:nvPr>
        </p:nvSpPr>
        <p:spPr>
          <a:xfrm>
            <a:off x="0" y="325851"/>
            <a:ext cx="4045200" cy="126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a:p>
            <a:pPr marL="0" lvl="0" indent="0" algn="ctr" rtl="0">
              <a:spcBef>
                <a:spcPts val="0"/>
              </a:spcBef>
              <a:spcAft>
                <a:spcPts val="0"/>
              </a:spcAft>
              <a:buNone/>
            </a:pPr>
            <a:r>
              <a:rPr lang="en" sz="2800" dirty="0">
                <a:solidFill>
                  <a:schemeClr val="tx1"/>
                </a:solidFill>
              </a:rPr>
              <a:t>Select Strategy </a:t>
            </a:r>
            <a:endParaRPr sz="2800" dirty="0">
              <a:solidFill>
                <a:schemeClr val="tx1"/>
              </a:solidFill>
            </a:endParaRPr>
          </a:p>
        </p:txBody>
      </p:sp>
      <p:sp>
        <p:nvSpPr>
          <p:cNvPr id="196" name="Google Shape;196;p25"/>
          <p:cNvSpPr/>
          <p:nvPr/>
        </p:nvSpPr>
        <p:spPr>
          <a:xfrm rot="-5400000" flipH="1">
            <a:off x="1261100" y="2538450"/>
            <a:ext cx="2652325" cy="1431525"/>
          </a:xfrm>
          <a:prstGeom prst="flowChartOffpageConnector">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5"/>
          <p:cNvSpPr/>
          <p:nvPr/>
        </p:nvSpPr>
        <p:spPr>
          <a:xfrm rot="5400000">
            <a:off x="-248250" y="2510200"/>
            <a:ext cx="2659275" cy="1481075"/>
          </a:xfrm>
          <a:prstGeom prst="flowChartOffpageConnector">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5"/>
          <p:cNvSpPr txBox="1"/>
          <p:nvPr/>
        </p:nvSpPr>
        <p:spPr>
          <a:xfrm>
            <a:off x="628754" y="2646888"/>
            <a:ext cx="1090800" cy="141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latin typeface="Roboto"/>
                <a:ea typeface="Roboto"/>
                <a:cs typeface="Roboto"/>
                <a:sym typeface="Roboto"/>
              </a:rPr>
              <a:t>Cost Reduction </a:t>
            </a:r>
            <a:endParaRPr dirty="0">
              <a:solidFill>
                <a:schemeClr val="tx1"/>
              </a:solidFill>
              <a:latin typeface="Roboto"/>
              <a:ea typeface="Roboto"/>
              <a:cs typeface="Roboto"/>
              <a:sym typeface="Roboto"/>
            </a:endParaRPr>
          </a:p>
        </p:txBody>
      </p:sp>
      <p:sp>
        <p:nvSpPr>
          <p:cNvPr id="199" name="Google Shape;199;p25"/>
          <p:cNvSpPr txBox="1"/>
          <p:nvPr/>
        </p:nvSpPr>
        <p:spPr>
          <a:xfrm>
            <a:off x="2041863" y="2646888"/>
            <a:ext cx="1090800" cy="1413000"/>
          </a:xfrm>
          <a:prstGeom prst="rect">
            <a:avLst/>
          </a:prstGeom>
          <a:solidFill>
            <a:schemeClr val="accent5"/>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latin typeface="Roboto"/>
                <a:ea typeface="Roboto"/>
                <a:cs typeface="Roboto"/>
                <a:sym typeface="Roboto"/>
              </a:rPr>
              <a:t>Improving Revenue </a:t>
            </a:r>
            <a:endParaRPr dirty="0">
              <a:solidFill>
                <a:schemeClr val="tx1"/>
              </a:solidFill>
              <a:latin typeface="Roboto"/>
              <a:ea typeface="Roboto"/>
              <a:cs typeface="Roboto"/>
              <a:sym typeface="Roboto"/>
            </a:endParaRPr>
          </a:p>
        </p:txBody>
      </p:sp>
      <p:sp>
        <p:nvSpPr>
          <p:cNvPr id="200" name="Google Shape;200;p25"/>
          <p:cNvSpPr txBox="1"/>
          <p:nvPr/>
        </p:nvSpPr>
        <p:spPr>
          <a:xfrm>
            <a:off x="4647750" y="86750"/>
            <a:ext cx="4424700" cy="440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chemeClr val="lt1"/>
              </a:solidFill>
              <a:latin typeface="Roboto"/>
              <a:ea typeface="Roboto"/>
              <a:cs typeface="Roboto"/>
              <a:sym typeface="Roboto"/>
            </a:endParaRPr>
          </a:p>
          <a:p>
            <a:pPr marL="0" lvl="0" indent="0" algn="l" rtl="0">
              <a:spcBef>
                <a:spcPts val="0"/>
              </a:spcBef>
              <a:spcAft>
                <a:spcPts val="0"/>
              </a:spcAft>
              <a:buNone/>
            </a:pPr>
            <a:r>
              <a:rPr lang="en" b="1" dirty="0">
                <a:solidFill>
                  <a:schemeClr val="lt1"/>
                </a:solidFill>
                <a:latin typeface="Roboto"/>
                <a:ea typeface="Roboto"/>
                <a:cs typeface="Roboto"/>
                <a:sym typeface="Roboto"/>
              </a:rPr>
              <a:t>Improving Revenue:</a:t>
            </a:r>
            <a:endParaRPr b="1" dirty="0">
              <a:solidFill>
                <a:schemeClr val="lt1"/>
              </a:solidFill>
              <a:latin typeface="Roboto"/>
              <a:ea typeface="Roboto"/>
              <a:cs typeface="Roboto"/>
              <a:sym typeface="Roboto"/>
            </a:endParaRPr>
          </a:p>
          <a:p>
            <a:pPr marL="0" lvl="0" indent="0" algn="l" rtl="0">
              <a:spcBef>
                <a:spcPts val="0"/>
              </a:spcBef>
              <a:spcAft>
                <a:spcPts val="0"/>
              </a:spcAft>
              <a:buNone/>
            </a:pP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r>
              <a:rPr lang="en" dirty="0">
                <a:solidFill>
                  <a:schemeClr val="lt1"/>
                </a:solidFill>
                <a:latin typeface="Roboto"/>
                <a:ea typeface="Roboto"/>
                <a:cs typeface="Roboto"/>
                <a:sym typeface="Roboto"/>
              </a:rPr>
              <a:t>Invest in New Technology </a:t>
            </a: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r>
              <a:rPr lang="en" dirty="0">
                <a:solidFill>
                  <a:schemeClr val="lt1"/>
                </a:solidFill>
                <a:latin typeface="Roboto"/>
                <a:ea typeface="Roboto"/>
                <a:cs typeface="Roboto"/>
                <a:sym typeface="Roboto"/>
              </a:rPr>
              <a:t>Provide Unrivalled Customer Services </a:t>
            </a: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r>
              <a:rPr lang="en" dirty="0">
                <a:solidFill>
                  <a:schemeClr val="lt1"/>
                </a:solidFill>
                <a:latin typeface="Roboto"/>
                <a:ea typeface="Roboto"/>
                <a:cs typeface="Roboto"/>
                <a:sym typeface="Roboto"/>
              </a:rPr>
              <a:t>Be the Low Cost Provider </a:t>
            </a: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r>
              <a:rPr lang="en" dirty="0">
                <a:solidFill>
                  <a:schemeClr val="lt1"/>
                </a:solidFill>
                <a:latin typeface="Roboto"/>
                <a:ea typeface="Roboto"/>
                <a:cs typeface="Roboto"/>
                <a:sym typeface="Roboto"/>
              </a:rPr>
              <a:t>Use more Hub Connectivity </a:t>
            </a: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endParaRPr dirty="0">
              <a:solidFill>
                <a:schemeClr val="lt1"/>
              </a:solidFill>
              <a:latin typeface="Roboto"/>
              <a:ea typeface="Roboto"/>
              <a:cs typeface="Roboto"/>
              <a:sym typeface="Roboto"/>
            </a:endParaRPr>
          </a:p>
          <a:p>
            <a:pPr lvl="0" algn="l" rtl="0">
              <a:spcBef>
                <a:spcPts val="0"/>
              </a:spcBef>
              <a:spcAft>
                <a:spcPts val="0"/>
              </a:spcAft>
              <a:buClr>
                <a:schemeClr val="bg1"/>
              </a:buClr>
            </a:pPr>
            <a:r>
              <a:rPr lang="en" b="1" dirty="0">
                <a:solidFill>
                  <a:schemeClr val="lt1"/>
                </a:solidFill>
                <a:latin typeface="Roboto"/>
                <a:ea typeface="Roboto"/>
                <a:cs typeface="Roboto"/>
                <a:sym typeface="Roboto"/>
              </a:rPr>
              <a:t>Cost Reduction:</a:t>
            </a:r>
            <a:endParaRPr b="1"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r>
              <a:rPr lang="en" dirty="0">
                <a:solidFill>
                  <a:schemeClr val="lt1"/>
                </a:solidFill>
                <a:latin typeface="Roboto"/>
                <a:ea typeface="Roboto"/>
                <a:cs typeface="Roboto"/>
                <a:sym typeface="Roboto"/>
              </a:rPr>
              <a:t>Optimization</a:t>
            </a: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endParaRPr dirty="0">
              <a:solidFill>
                <a:schemeClr val="lt1"/>
              </a:solidFill>
              <a:latin typeface="Roboto"/>
              <a:ea typeface="Roboto"/>
              <a:cs typeface="Roboto"/>
              <a:sym typeface="Roboto"/>
            </a:endParaRPr>
          </a:p>
          <a:p>
            <a:pPr marL="285750" lvl="0" indent="-285750" algn="l" rtl="0">
              <a:spcBef>
                <a:spcPts val="0"/>
              </a:spcBef>
              <a:spcAft>
                <a:spcPts val="0"/>
              </a:spcAft>
              <a:buClr>
                <a:schemeClr val="bg1"/>
              </a:buClr>
              <a:buFont typeface="Wingdings" panose="05000000000000000000" pitchFamily="2" charset="2"/>
              <a:buChar char="v"/>
            </a:pPr>
            <a:r>
              <a:rPr lang="en" dirty="0">
                <a:solidFill>
                  <a:schemeClr val="lt1"/>
                </a:solidFill>
                <a:latin typeface="Roboto"/>
                <a:ea typeface="Roboto"/>
                <a:cs typeface="Roboto"/>
                <a:sym typeface="Roboto"/>
              </a:rPr>
              <a:t>Benchmarking </a:t>
            </a:r>
            <a:endParaRPr dirty="0">
              <a:solidFill>
                <a:schemeClr val="lt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6"/>
          <p:cNvSpPr txBox="1">
            <a:spLocks noGrp="1"/>
          </p:cNvSpPr>
          <p:nvPr>
            <p:ph type="title"/>
          </p:nvPr>
        </p:nvSpPr>
        <p:spPr>
          <a:xfrm>
            <a:off x="311700" y="266281"/>
            <a:ext cx="8520600" cy="607800"/>
          </a:xfrm>
          <a:prstGeom prst="rect">
            <a:avLst/>
          </a:prstGeom>
        </p:spPr>
        <p:txBody>
          <a:bodyPr spcFirstLastPara="1" wrap="square" lIns="91425" tIns="91425" rIns="91425" bIns="91425" anchor="t" anchorCtr="0">
            <a:noAutofit/>
          </a:bodyPr>
          <a:lstStyle/>
          <a:p>
            <a:pPr marL="0" lvl="0" indent="0" algn="ctr" rtl="0">
              <a:lnSpc>
                <a:spcPct val="115000"/>
              </a:lnSpc>
              <a:spcBef>
                <a:spcPts val="2000"/>
              </a:spcBef>
              <a:spcAft>
                <a:spcPts val="600"/>
              </a:spcAft>
              <a:buNone/>
            </a:pPr>
            <a:r>
              <a:rPr lang="en" sz="2800" b="1" dirty="0">
                <a:solidFill>
                  <a:schemeClr val="tx1"/>
                </a:solidFill>
                <a:latin typeface="Roboto" panose="020B0604020202020204" charset="0"/>
                <a:ea typeface="Roboto" panose="020B0604020202020204" charset="0"/>
                <a:cs typeface="Arial"/>
                <a:sym typeface="Arial"/>
              </a:rPr>
              <a:t>Pillars of Strength - New Model </a:t>
            </a:r>
            <a:endParaRPr sz="4800" b="1" dirty="0">
              <a:solidFill>
                <a:schemeClr val="tx1"/>
              </a:solidFill>
              <a:latin typeface="Roboto" panose="020B0604020202020204" charset="0"/>
              <a:ea typeface="Roboto" panose="020B0604020202020204" charset="0"/>
            </a:endParaRPr>
          </a:p>
        </p:txBody>
      </p:sp>
      <p:sp>
        <p:nvSpPr>
          <p:cNvPr id="206" name="Google Shape;206;p26"/>
          <p:cNvSpPr txBox="1">
            <a:spLocks noGrp="1"/>
          </p:cNvSpPr>
          <p:nvPr>
            <p:ph type="body" idx="1"/>
          </p:nvPr>
        </p:nvSpPr>
        <p:spPr>
          <a:xfrm>
            <a:off x="311700" y="1538219"/>
            <a:ext cx="8520600" cy="33390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chemeClr val="tx1"/>
              </a:buClr>
              <a:buSzPts val="1600"/>
              <a:buFont typeface="Wingdings" panose="05000000000000000000" pitchFamily="2" charset="2"/>
              <a:buChar char="v"/>
            </a:pPr>
            <a:r>
              <a:rPr lang="en" sz="1600" dirty="0">
                <a:solidFill>
                  <a:schemeClr val="tx1"/>
                </a:solidFill>
              </a:rPr>
              <a:t>British Airways Brand - World class brand, signalling world class customer service and world wide reach of air routes</a:t>
            </a:r>
            <a:endParaRPr sz="1600" dirty="0">
              <a:solidFill>
                <a:schemeClr val="tx1"/>
              </a:solidFill>
            </a:endParaRPr>
          </a:p>
          <a:p>
            <a:pPr marL="457200" lvl="0" indent="-330200" algn="l" rtl="0">
              <a:spcBef>
                <a:spcPts val="1600"/>
              </a:spcBef>
              <a:spcAft>
                <a:spcPts val="0"/>
              </a:spcAft>
              <a:buClr>
                <a:schemeClr val="tx1"/>
              </a:buClr>
              <a:buSzPts val="1600"/>
              <a:buFont typeface="Wingdings" panose="05000000000000000000" pitchFamily="2" charset="2"/>
              <a:buChar char="v"/>
            </a:pPr>
            <a:r>
              <a:rPr lang="en" sz="1600" dirty="0">
                <a:solidFill>
                  <a:schemeClr val="tx1"/>
                </a:solidFill>
              </a:rPr>
              <a:t>Technology - Acquiring reservation system, advancing internal technology to leverage new efficiencies</a:t>
            </a:r>
            <a:endParaRPr sz="1600" dirty="0">
              <a:solidFill>
                <a:schemeClr val="tx1"/>
              </a:solidFill>
            </a:endParaRPr>
          </a:p>
          <a:p>
            <a:pPr marL="457200" lvl="0" indent="-330200" algn="l" rtl="0">
              <a:spcBef>
                <a:spcPts val="1600"/>
              </a:spcBef>
              <a:spcAft>
                <a:spcPts val="0"/>
              </a:spcAft>
              <a:buClr>
                <a:schemeClr val="tx1"/>
              </a:buClr>
              <a:buSzPts val="1600"/>
              <a:buFont typeface="Wingdings" panose="05000000000000000000" pitchFamily="2" charset="2"/>
              <a:buChar char="v"/>
            </a:pPr>
            <a:r>
              <a:rPr lang="en" sz="1600" dirty="0">
                <a:solidFill>
                  <a:schemeClr val="tx1"/>
                </a:solidFill>
              </a:rPr>
              <a:t>Customer service - Putting customers and staff first unifies the company to maintain world class status</a:t>
            </a:r>
            <a:endParaRPr sz="1600" dirty="0">
              <a:solidFill>
                <a:schemeClr val="tx1"/>
              </a:solidFill>
            </a:endParaRPr>
          </a:p>
          <a:p>
            <a:pPr marL="0" lvl="0" indent="0" algn="l" rtl="0">
              <a:spcBef>
                <a:spcPts val="1600"/>
              </a:spcBef>
              <a:spcAft>
                <a:spcPts val="1600"/>
              </a:spcAft>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10"/>
        <p:cNvGrpSpPr/>
        <p:nvPr/>
      </p:nvGrpSpPr>
      <p:grpSpPr>
        <a:xfrm>
          <a:off x="0" y="0"/>
          <a:ext cx="0" cy="0"/>
          <a:chOff x="0" y="0"/>
          <a:chExt cx="0" cy="0"/>
        </a:xfrm>
      </p:grpSpPr>
      <p:sp>
        <p:nvSpPr>
          <p:cNvPr id="211" name="Google Shape;211;p27"/>
          <p:cNvSpPr txBox="1">
            <a:spLocks noGrp="1"/>
          </p:cNvSpPr>
          <p:nvPr>
            <p:ph type="title"/>
          </p:nvPr>
        </p:nvSpPr>
        <p:spPr>
          <a:xfrm>
            <a:off x="295200" y="275785"/>
            <a:ext cx="5618700" cy="580200"/>
          </a:xfrm>
          <a:prstGeom prst="rect">
            <a:avLst/>
          </a:prstGeom>
        </p:spPr>
        <p:txBody>
          <a:bodyPr spcFirstLastPara="1" wrap="square" lIns="91425" tIns="91425" rIns="91425" bIns="91425" anchor="ctr" anchorCtr="0">
            <a:noAutofit/>
          </a:bodyPr>
          <a:lstStyle/>
          <a:p>
            <a:pPr marL="0" lvl="0" indent="0" algn="ctr" rtl="0">
              <a:lnSpc>
                <a:spcPct val="115000"/>
              </a:lnSpc>
              <a:spcBef>
                <a:spcPts val="2000"/>
              </a:spcBef>
              <a:spcAft>
                <a:spcPts val="600"/>
              </a:spcAft>
              <a:buNone/>
            </a:pPr>
            <a:r>
              <a:rPr lang="en" sz="1400" dirty="0">
                <a:solidFill>
                  <a:srgbClr val="000000"/>
                </a:solidFill>
                <a:latin typeface="Arial"/>
                <a:ea typeface="Arial"/>
                <a:cs typeface="Arial"/>
                <a:sym typeface="Arial"/>
              </a:rPr>
              <a:t> </a:t>
            </a:r>
            <a:r>
              <a:rPr lang="en" sz="2800" dirty="0">
                <a:solidFill>
                  <a:schemeClr val="tx1"/>
                </a:solidFill>
                <a:latin typeface="Roboto" panose="020B0604020202020204" charset="0"/>
                <a:ea typeface="Roboto" panose="020B0604020202020204" charset="0"/>
                <a:cs typeface="Arial"/>
                <a:sym typeface="Arial"/>
              </a:rPr>
              <a:t>Business Model - New Model</a:t>
            </a:r>
            <a:endParaRPr dirty="0">
              <a:solidFill>
                <a:schemeClr val="tx1"/>
              </a:solidFill>
              <a:latin typeface="Roboto" panose="020B0604020202020204" charset="0"/>
              <a:ea typeface="Roboto" panose="020B0604020202020204" charset="0"/>
            </a:endParaRPr>
          </a:p>
        </p:txBody>
      </p:sp>
      <p:sp>
        <p:nvSpPr>
          <p:cNvPr id="212" name="Google Shape;212;p27"/>
          <p:cNvSpPr txBox="1"/>
          <p:nvPr/>
        </p:nvSpPr>
        <p:spPr>
          <a:xfrm>
            <a:off x="295200" y="1386600"/>
            <a:ext cx="8553600" cy="37569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tx1"/>
              </a:buClr>
              <a:buSzPts val="1400"/>
              <a:buFont typeface="Wingdings" panose="05000000000000000000" pitchFamily="2" charset="2"/>
              <a:buChar char="v"/>
            </a:pPr>
            <a:r>
              <a:rPr lang="en" dirty="0">
                <a:solidFill>
                  <a:schemeClr val="tx1"/>
                </a:solidFill>
                <a:latin typeface="Roboto"/>
                <a:ea typeface="Roboto"/>
                <a:cs typeface="Roboto"/>
                <a:sym typeface="Roboto"/>
              </a:rPr>
              <a:t>Improve the use and integration of technology -  Keeping up to date on new technological advances in booking and route scheduling.</a:t>
            </a:r>
            <a:endParaRPr dirty="0">
              <a:solidFill>
                <a:schemeClr val="tx1"/>
              </a:solidFill>
              <a:latin typeface="Roboto"/>
              <a:ea typeface="Roboto"/>
              <a:cs typeface="Roboto"/>
              <a:sym typeface="Roboto"/>
            </a:endParaRPr>
          </a:p>
          <a:p>
            <a:pPr marL="285750" lvl="0" indent="-285750" algn="l" rtl="0">
              <a:spcBef>
                <a:spcPts val="0"/>
              </a:spcBef>
              <a:spcAft>
                <a:spcPts val="0"/>
              </a:spcAft>
              <a:buClr>
                <a:schemeClr val="tx1"/>
              </a:buClr>
              <a:buFont typeface="Wingdings" panose="05000000000000000000" pitchFamily="2" charset="2"/>
              <a:buChar char="v"/>
            </a:pPr>
            <a:endParaRPr dirty="0">
              <a:solidFill>
                <a:schemeClr val="tx1"/>
              </a:solidFill>
              <a:latin typeface="Roboto"/>
              <a:ea typeface="Roboto"/>
              <a:cs typeface="Roboto"/>
              <a:sym typeface="Roboto"/>
            </a:endParaRPr>
          </a:p>
          <a:p>
            <a:pPr marL="285750" lvl="0" indent="-285750" algn="l" rtl="0">
              <a:spcBef>
                <a:spcPts val="0"/>
              </a:spcBef>
              <a:spcAft>
                <a:spcPts val="0"/>
              </a:spcAft>
              <a:buClr>
                <a:schemeClr val="tx1"/>
              </a:buClr>
              <a:buFont typeface="Wingdings" panose="05000000000000000000" pitchFamily="2" charset="2"/>
              <a:buChar char="v"/>
            </a:pPr>
            <a:endParaRPr dirty="0">
              <a:solidFill>
                <a:schemeClr val="tx1"/>
              </a:solidFill>
              <a:latin typeface="Roboto"/>
              <a:ea typeface="Roboto"/>
              <a:cs typeface="Roboto"/>
              <a:sym typeface="Roboto"/>
            </a:endParaRPr>
          </a:p>
          <a:p>
            <a:pPr marL="457200" lvl="0" indent="-317500" algn="l" rtl="0">
              <a:spcBef>
                <a:spcPts val="0"/>
              </a:spcBef>
              <a:spcAft>
                <a:spcPts val="0"/>
              </a:spcAft>
              <a:buClr>
                <a:schemeClr val="tx1"/>
              </a:buClr>
              <a:buSzPts val="1400"/>
              <a:buFont typeface="Wingdings" panose="05000000000000000000" pitchFamily="2" charset="2"/>
              <a:buChar char="v"/>
            </a:pPr>
            <a:r>
              <a:rPr lang="en" dirty="0">
                <a:solidFill>
                  <a:schemeClr val="tx1"/>
                </a:solidFill>
                <a:latin typeface="Roboto"/>
                <a:ea typeface="Roboto"/>
                <a:cs typeface="Roboto"/>
                <a:sym typeface="Roboto"/>
              </a:rPr>
              <a:t>Continued focus on customer service - It is necessary to keep customer service top of mind amid growing competition among airlines.</a:t>
            </a:r>
            <a:endParaRPr dirty="0">
              <a:solidFill>
                <a:schemeClr val="tx1"/>
              </a:solidFill>
              <a:latin typeface="Roboto"/>
              <a:ea typeface="Roboto"/>
              <a:cs typeface="Roboto"/>
              <a:sym typeface="Roboto"/>
            </a:endParaRPr>
          </a:p>
          <a:p>
            <a:pPr marL="285750" lvl="0" indent="-285750" algn="l" rtl="0">
              <a:spcBef>
                <a:spcPts val="0"/>
              </a:spcBef>
              <a:spcAft>
                <a:spcPts val="0"/>
              </a:spcAft>
              <a:buClr>
                <a:schemeClr val="tx1"/>
              </a:buClr>
              <a:buFont typeface="Wingdings" panose="05000000000000000000" pitchFamily="2" charset="2"/>
              <a:buChar char="v"/>
            </a:pPr>
            <a:endParaRPr dirty="0">
              <a:solidFill>
                <a:schemeClr val="tx1"/>
              </a:solidFill>
              <a:latin typeface="Roboto"/>
              <a:ea typeface="Roboto"/>
              <a:cs typeface="Roboto"/>
              <a:sym typeface="Roboto"/>
            </a:endParaRPr>
          </a:p>
          <a:p>
            <a:pPr marL="457200" lvl="0" indent="-317500" algn="l" rtl="0">
              <a:spcBef>
                <a:spcPts val="0"/>
              </a:spcBef>
              <a:spcAft>
                <a:spcPts val="0"/>
              </a:spcAft>
              <a:buClr>
                <a:schemeClr val="tx1"/>
              </a:buClr>
              <a:buSzPts val="1400"/>
              <a:buFont typeface="Wingdings" panose="05000000000000000000" pitchFamily="2" charset="2"/>
              <a:buChar char="v"/>
            </a:pPr>
            <a:r>
              <a:rPr lang="en" dirty="0">
                <a:solidFill>
                  <a:schemeClr val="tx1"/>
                </a:solidFill>
                <a:latin typeface="Roboto"/>
                <a:ea typeface="Roboto"/>
                <a:cs typeface="Roboto"/>
                <a:sym typeface="Roboto"/>
              </a:rPr>
              <a:t>Maintain the BA brand - Mover of the most passengers, and award winning airline for customer service. </a:t>
            </a:r>
            <a:endParaRPr dirty="0">
              <a:solidFill>
                <a:schemeClr val="tx1"/>
              </a:solidFill>
              <a:latin typeface="Roboto"/>
              <a:ea typeface="Roboto"/>
              <a:cs typeface="Roboto"/>
              <a:sym typeface="Roboto"/>
            </a:endParaRPr>
          </a:p>
          <a:p>
            <a:pPr marL="285750" lvl="0" indent="-285750" algn="l" rtl="0">
              <a:spcBef>
                <a:spcPts val="0"/>
              </a:spcBef>
              <a:spcAft>
                <a:spcPts val="0"/>
              </a:spcAft>
              <a:buClr>
                <a:schemeClr val="tx1"/>
              </a:buClr>
              <a:buFont typeface="Wingdings" panose="05000000000000000000" pitchFamily="2" charset="2"/>
              <a:buChar char="v"/>
            </a:pPr>
            <a:endParaRPr dirty="0">
              <a:solidFill>
                <a:schemeClr val="tx1"/>
              </a:solidFill>
              <a:latin typeface="Roboto"/>
              <a:ea typeface="Roboto"/>
              <a:cs typeface="Roboto"/>
              <a:sym typeface="Roboto"/>
            </a:endParaRPr>
          </a:p>
          <a:p>
            <a:pPr marL="457200" lvl="0" indent="-317500" algn="l" rtl="0">
              <a:spcBef>
                <a:spcPts val="0"/>
              </a:spcBef>
              <a:spcAft>
                <a:spcPts val="0"/>
              </a:spcAft>
              <a:buClr>
                <a:schemeClr val="tx1"/>
              </a:buClr>
              <a:buSzPts val="1400"/>
              <a:buFont typeface="Wingdings" panose="05000000000000000000" pitchFamily="2" charset="2"/>
              <a:buChar char="v"/>
            </a:pPr>
            <a:r>
              <a:rPr lang="en" dirty="0">
                <a:solidFill>
                  <a:schemeClr val="tx1"/>
                </a:solidFill>
                <a:latin typeface="Roboto"/>
                <a:ea typeface="Roboto"/>
                <a:cs typeface="Roboto"/>
                <a:sym typeface="Roboto"/>
              </a:rPr>
              <a:t>Structure - Lean and mean, ensure management is not bloated. Lead by example through managers stepping in as needed, maintaining communication to all front line staff.</a:t>
            </a:r>
            <a:endParaRPr dirty="0">
              <a:solidFill>
                <a:schemeClr val="tx1"/>
              </a:solidFill>
              <a:latin typeface="Roboto"/>
              <a:ea typeface="Roboto"/>
              <a:cs typeface="Roboto"/>
              <a:sym typeface="Roboto"/>
            </a:endParaRPr>
          </a:p>
          <a:p>
            <a:pPr marL="0" lvl="0" indent="0" algn="l" rtl="0">
              <a:spcBef>
                <a:spcPts val="0"/>
              </a:spcBef>
              <a:spcAft>
                <a:spcPts val="0"/>
              </a:spcAft>
              <a:buNone/>
            </a:pPr>
            <a:endParaRPr dirty="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8"/>
          <p:cNvSpPr txBox="1">
            <a:spLocks noGrp="1"/>
          </p:cNvSpPr>
          <p:nvPr>
            <p:ph type="title"/>
          </p:nvPr>
        </p:nvSpPr>
        <p:spPr>
          <a:xfrm>
            <a:off x="263023" y="395261"/>
            <a:ext cx="4045200" cy="508200"/>
          </a:xfrm>
          <a:prstGeom prst="rect">
            <a:avLst/>
          </a:prstGeom>
        </p:spPr>
        <p:txBody>
          <a:bodyPr spcFirstLastPara="1" wrap="square" lIns="91425" tIns="91425" rIns="91425" bIns="91425" anchor="b" anchorCtr="0">
            <a:noAutofit/>
          </a:bodyPr>
          <a:lstStyle/>
          <a:p>
            <a:pPr marL="0" lvl="0" indent="0" rtl="0">
              <a:lnSpc>
                <a:spcPct val="115000"/>
              </a:lnSpc>
              <a:spcBef>
                <a:spcPts val="2000"/>
              </a:spcBef>
              <a:spcAft>
                <a:spcPts val="600"/>
              </a:spcAft>
              <a:buNone/>
            </a:pPr>
            <a:r>
              <a:rPr lang="en" sz="2800" dirty="0">
                <a:solidFill>
                  <a:schemeClr val="tx1"/>
                </a:solidFill>
                <a:latin typeface="Roboto" panose="020B0604020202020204" charset="0"/>
                <a:ea typeface="Roboto" panose="020B0604020202020204" charset="0"/>
                <a:cs typeface="Arial"/>
                <a:sym typeface="Arial"/>
              </a:rPr>
              <a:t>Implementation Plan</a:t>
            </a:r>
            <a:endParaRPr sz="6600" dirty="0">
              <a:solidFill>
                <a:schemeClr val="tx1"/>
              </a:solidFill>
              <a:latin typeface="Roboto" panose="020B0604020202020204" charset="0"/>
              <a:ea typeface="Roboto" panose="020B0604020202020204" charset="0"/>
            </a:endParaRPr>
          </a:p>
        </p:txBody>
      </p:sp>
      <p:sp>
        <p:nvSpPr>
          <p:cNvPr id="219" name="Google Shape;219;p28"/>
          <p:cNvSpPr txBox="1">
            <a:spLocks noGrp="1"/>
          </p:cNvSpPr>
          <p:nvPr>
            <p:ph type="subTitle" idx="1"/>
          </p:nvPr>
        </p:nvSpPr>
        <p:spPr>
          <a:xfrm>
            <a:off x="265500" y="1488157"/>
            <a:ext cx="4045200" cy="508200"/>
          </a:xfrm>
          <a:prstGeom prst="rect">
            <a:avLst/>
          </a:prstGeom>
        </p:spPr>
        <p:txBody>
          <a:bodyPr spcFirstLastPara="1" wrap="square" lIns="91425" tIns="91425" rIns="91425" bIns="91425" anchor="t" anchorCtr="0">
            <a:noAutofit/>
          </a:bodyPr>
          <a:lstStyle/>
          <a:p>
            <a:pPr marL="342900" lvl="0" algn="l" rtl="0">
              <a:spcBef>
                <a:spcPts val="0"/>
              </a:spcBef>
              <a:spcAft>
                <a:spcPts val="0"/>
              </a:spcAft>
              <a:buClr>
                <a:schemeClr val="tx1"/>
              </a:buClr>
              <a:buFont typeface="Wingdings" panose="05000000000000000000" pitchFamily="2" charset="2"/>
              <a:buChar char="v"/>
            </a:pPr>
            <a:r>
              <a:rPr lang="en" sz="1800" dirty="0">
                <a:solidFill>
                  <a:schemeClr val="tx1"/>
                </a:solidFill>
              </a:rPr>
              <a:t>3 Months - Consolidation and review</a:t>
            </a:r>
            <a:endParaRPr sz="1800" dirty="0">
              <a:solidFill>
                <a:schemeClr val="tx1"/>
              </a:solidFill>
            </a:endParaRPr>
          </a:p>
        </p:txBody>
      </p:sp>
      <p:sp>
        <p:nvSpPr>
          <p:cNvPr id="218" name="Google Shape;218;p28"/>
          <p:cNvSpPr txBox="1">
            <a:spLocks noGrp="1"/>
          </p:cNvSpPr>
          <p:nvPr>
            <p:ph type="body" idx="2"/>
          </p:nvPr>
        </p:nvSpPr>
        <p:spPr>
          <a:xfrm>
            <a:off x="4939500" y="261775"/>
            <a:ext cx="3837000" cy="41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1600"/>
              </a:spcBef>
              <a:spcAft>
                <a:spcPts val="0"/>
              </a:spcAft>
              <a:buNone/>
            </a:pPr>
            <a:r>
              <a:rPr lang="en" sz="1400" dirty="0"/>
              <a:t>Source and review new systems for scheduling and booking. Conduct internal staffing review. Consolidate route gains from acquisitions.</a:t>
            </a:r>
            <a:endParaRPr sz="1400" dirty="0"/>
          </a:p>
          <a:p>
            <a:pPr marL="0" lvl="0" indent="0" algn="l" rtl="0">
              <a:spcBef>
                <a:spcPts val="1600"/>
              </a:spcBef>
              <a:spcAft>
                <a:spcPts val="0"/>
              </a:spcAft>
              <a:buNone/>
            </a:pPr>
            <a:r>
              <a:rPr lang="en" sz="1400" dirty="0"/>
              <a:t>Purchase and upgrade systems to increase efficiencies. Re-organize staff, and streamline as necessary to reduce costs. Review route offerings and find growth opportunities.</a:t>
            </a:r>
            <a:endParaRPr sz="1400" dirty="0"/>
          </a:p>
          <a:p>
            <a:pPr marL="0" lvl="0" indent="0" algn="l" rtl="0">
              <a:spcBef>
                <a:spcPts val="1600"/>
              </a:spcBef>
              <a:spcAft>
                <a:spcPts val="1600"/>
              </a:spcAft>
              <a:buNone/>
            </a:pPr>
            <a:r>
              <a:rPr lang="en" sz="1400" dirty="0"/>
              <a:t>Ongoing systems review to continue efficiencies. Maintain customer service culture. Find and grow route offerings to increase reach.</a:t>
            </a:r>
            <a:endParaRPr sz="1400" dirty="0"/>
          </a:p>
        </p:txBody>
      </p:sp>
      <p:sp>
        <p:nvSpPr>
          <p:cNvPr id="220" name="Google Shape;220;p28"/>
          <p:cNvSpPr txBox="1">
            <a:spLocks noGrp="1"/>
          </p:cNvSpPr>
          <p:nvPr>
            <p:ph type="subTitle" idx="4294967295"/>
          </p:nvPr>
        </p:nvSpPr>
        <p:spPr>
          <a:xfrm>
            <a:off x="0" y="2581275"/>
            <a:ext cx="4044950" cy="508000"/>
          </a:xfrm>
          <a:prstGeom prst="rect">
            <a:avLst/>
          </a:prstGeom>
        </p:spPr>
        <p:txBody>
          <a:bodyPr spcFirstLastPara="1" wrap="square" lIns="91425" tIns="91425" rIns="91425" bIns="91425" anchor="t" anchorCtr="0">
            <a:noAutofit/>
          </a:bodyPr>
          <a:lstStyle/>
          <a:p>
            <a:pPr marL="342900" lvl="0" algn="l" rtl="0">
              <a:spcBef>
                <a:spcPts val="0"/>
              </a:spcBef>
              <a:spcAft>
                <a:spcPts val="0"/>
              </a:spcAft>
              <a:buClr>
                <a:schemeClr val="tx1"/>
              </a:buClr>
              <a:buFont typeface="Wingdings" panose="05000000000000000000" pitchFamily="2" charset="2"/>
              <a:buChar char="v"/>
            </a:pPr>
            <a:r>
              <a:rPr lang="en" sz="1800" dirty="0">
                <a:solidFill>
                  <a:schemeClr val="tx1"/>
                </a:solidFill>
              </a:rPr>
              <a:t>6 Months - Upgrade and seek opportunities</a:t>
            </a:r>
            <a:endParaRPr sz="1800" dirty="0">
              <a:solidFill>
                <a:schemeClr val="tx1"/>
              </a:solidFill>
            </a:endParaRPr>
          </a:p>
        </p:txBody>
      </p:sp>
      <p:sp>
        <p:nvSpPr>
          <p:cNvPr id="221" name="Google Shape;221;p28"/>
          <p:cNvSpPr txBox="1">
            <a:spLocks noGrp="1"/>
          </p:cNvSpPr>
          <p:nvPr>
            <p:ph type="subTitle" idx="4294967295"/>
          </p:nvPr>
        </p:nvSpPr>
        <p:spPr>
          <a:xfrm>
            <a:off x="0" y="3668713"/>
            <a:ext cx="4044950" cy="508000"/>
          </a:xfrm>
          <a:prstGeom prst="rect">
            <a:avLst/>
          </a:prstGeom>
        </p:spPr>
        <p:txBody>
          <a:bodyPr spcFirstLastPara="1" wrap="square" lIns="91425" tIns="91425" rIns="91425" bIns="91425" anchor="t" anchorCtr="0">
            <a:noAutofit/>
          </a:bodyPr>
          <a:lstStyle/>
          <a:p>
            <a:pPr marL="342900" lvl="0" algn="l" rtl="0">
              <a:spcBef>
                <a:spcPts val="0"/>
              </a:spcBef>
              <a:spcAft>
                <a:spcPts val="0"/>
              </a:spcAft>
              <a:buClr>
                <a:schemeClr val="tx1"/>
              </a:buClr>
              <a:buFont typeface="Wingdings" panose="05000000000000000000" pitchFamily="2" charset="2"/>
              <a:buChar char="v"/>
            </a:pPr>
            <a:r>
              <a:rPr lang="en" sz="1800" dirty="0">
                <a:solidFill>
                  <a:schemeClr val="tx1"/>
                </a:solidFill>
              </a:rPr>
              <a:t>12 Months - Rinse and repeat for constant innovation</a:t>
            </a:r>
            <a:endParaRPr sz="1800" dirty="0">
              <a:solidFill>
                <a:schemeClr val="tx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9"/>
          <p:cNvSpPr txBox="1">
            <a:spLocks noGrp="1"/>
          </p:cNvSpPr>
          <p:nvPr>
            <p:ph type="title"/>
          </p:nvPr>
        </p:nvSpPr>
        <p:spPr>
          <a:xfrm>
            <a:off x="311700" y="215600"/>
            <a:ext cx="8520600" cy="607800"/>
          </a:xfrm>
          <a:prstGeom prst="rect">
            <a:avLst/>
          </a:prstGeom>
        </p:spPr>
        <p:txBody>
          <a:bodyPr spcFirstLastPara="1" wrap="square" lIns="91425" tIns="91425" rIns="91425" bIns="91425" anchor="t" anchorCtr="0">
            <a:noAutofit/>
          </a:bodyPr>
          <a:lstStyle/>
          <a:p>
            <a:pPr marL="0" lvl="0" indent="0" algn="ctr" rtl="0">
              <a:lnSpc>
                <a:spcPct val="115000"/>
              </a:lnSpc>
              <a:spcBef>
                <a:spcPts val="2000"/>
              </a:spcBef>
              <a:spcAft>
                <a:spcPts val="600"/>
              </a:spcAft>
              <a:buNone/>
            </a:pPr>
            <a:r>
              <a:rPr lang="en" sz="2800" b="1" dirty="0">
                <a:solidFill>
                  <a:schemeClr val="tx1"/>
                </a:solidFill>
                <a:latin typeface="Roboto" panose="020B0604020202020204" charset="0"/>
                <a:ea typeface="Roboto" panose="020B0604020202020204" charset="0"/>
                <a:cs typeface="Arial"/>
                <a:sym typeface="Arial"/>
              </a:rPr>
              <a:t>Risk</a:t>
            </a:r>
            <a:r>
              <a:rPr lang="en-CA" sz="2800" b="1" dirty="0">
                <a:solidFill>
                  <a:schemeClr val="tx1"/>
                </a:solidFill>
                <a:latin typeface="Roboto" panose="020B0604020202020204" charset="0"/>
                <a:ea typeface="Roboto" panose="020B0604020202020204" charset="0"/>
                <a:cs typeface="Arial"/>
                <a:sym typeface="Arial"/>
              </a:rPr>
              <a:t>s</a:t>
            </a:r>
            <a:endParaRPr sz="4400" b="1" dirty="0">
              <a:solidFill>
                <a:schemeClr val="tx1"/>
              </a:solidFill>
              <a:latin typeface="Roboto" panose="020B0604020202020204" charset="0"/>
              <a:ea typeface="Roboto" panose="020B0604020202020204" charset="0"/>
            </a:endParaRPr>
          </a:p>
        </p:txBody>
      </p:sp>
      <p:sp>
        <p:nvSpPr>
          <p:cNvPr id="227" name="Google Shape;227;p29"/>
          <p:cNvSpPr txBox="1">
            <a:spLocks noGrp="1"/>
          </p:cNvSpPr>
          <p:nvPr>
            <p:ph type="body" idx="1"/>
          </p:nvPr>
        </p:nvSpPr>
        <p:spPr>
          <a:xfrm>
            <a:off x="311700" y="1285000"/>
            <a:ext cx="3080086" cy="33390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tx1"/>
              </a:buClr>
              <a:buFont typeface="Wingdings" panose="05000000000000000000" pitchFamily="2" charset="2"/>
              <a:buChar char="v"/>
            </a:pPr>
            <a:r>
              <a:rPr lang="en" b="1" dirty="0">
                <a:solidFill>
                  <a:schemeClr val="tx1"/>
                </a:solidFill>
              </a:rPr>
              <a:t>Poor customer service</a:t>
            </a:r>
            <a:endParaRPr b="1" dirty="0">
              <a:solidFill>
                <a:schemeClr val="tx1"/>
              </a:solidFill>
            </a:endParaRPr>
          </a:p>
          <a:p>
            <a:pPr marL="285750" lvl="0" indent="-285750" algn="l" rtl="0">
              <a:spcBef>
                <a:spcPts val="1600"/>
              </a:spcBef>
              <a:spcAft>
                <a:spcPts val="0"/>
              </a:spcAft>
              <a:buClr>
                <a:schemeClr val="tx1"/>
              </a:buClr>
              <a:buFont typeface="Wingdings" panose="05000000000000000000" pitchFamily="2" charset="2"/>
              <a:buChar char="v"/>
            </a:pPr>
            <a:r>
              <a:rPr lang="en" b="1" dirty="0">
                <a:solidFill>
                  <a:schemeClr val="tx1"/>
                </a:solidFill>
              </a:rPr>
              <a:t>Management Issues</a:t>
            </a:r>
            <a:endParaRPr b="1" dirty="0">
              <a:solidFill>
                <a:schemeClr val="tx1"/>
              </a:solidFill>
            </a:endParaRPr>
          </a:p>
          <a:p>
            <a:pPr marL="285750" lvl="0" indent="-285750" algn="l" rtl="0">
              <a:spcBef>
                <a:spcPts val="1600"/>
              </a:spcBef>
              <a:spcAft>
                <a:spcPts val="0"/>
              </a:spcAft>
              <a:buClr>
                <a:schemeClr val="tx1"/>
              </a:buClr>
              <a:buFont typeface="Wingdings" panose="05000000000000000000" pitchFamily="2" charset="2"/>
              <a:buChar char="v"/>
            </a:pPr>
            <a:r>
              <a:rPr lang="en" b="1" dirty="0">
                <a:solidFill>
                  <a:schemeClr val="tx1"/>
                </a:solidFill>
              </a:rPr>
              <a:t>Increasing Competition</a:t>
            </a:r>
            <a:endParaRPr b="1" dirty="0">
              <a:solidFill>
                <a:schemeClr val="tx1"/>
              </a:solidFill>
            </a:endParaRPr>
          </a:p>
          <a:p>
            <a:pPr marL="0" lvl="0" indent="0" algn="l" rtl="0">
              <a:spcBef>
                <a:spcPts val="1600"/>
              </a:spcBef>
              <a:spcAft>
                <a:spcPts val="0"/>
              </a:spcAft>
              <a:buNone/>
            </a:pPr>
            <a:endParaRPr b="1" dirty="0"/>
          </a:p>
          <a:p>
            <a:pPr marL="0" lvl="0" indent="0" algn="l" rtl="0">
              <a:spcBef>
                <a:spcPts val="1600"/>
              </a:spcBef>
              <a:spcAft>
                <a:spcPts val="0"/>
              </a:spcAft>
              <a:buNone/>
            </a:pPr>
            <a:endParaRPr b="1" dirty="0"/>
          </a:p>
          <a:p>
            <a:pPr marL="0" lvl="0" indent="0" algn="l" rtl="0">
              <a:spcBef>
                <a:spcPts val="1600"/>
              </a:spcBef>
              <a:spcAft>
                <a:spcPts val="1600"/>
              </a:spcAft>
              <a:buNone/>
            </a:pPr>
            <a:endParaRPr dirty="0"/>
          </a:p>
        </p:txBody>
      </p:sp>
      <p:sp>
        <p:nvSpPr>
          <p:cNvPr id="2" name="TextBox 1">
            <a:extLst>
              <a:ext uri="{FF2B5EF4-FFF2-40B4-BE49-F238E27FC236}">
                <a16:creationId xmlns:a16="http://schemas.microsoft.com/office/drawing/2014/main" id="{5B641E65-5AD0-42E7-AEB9-26998B798A33}"/>
              </a:ext>
            </a:extLst>
          </p:cNvPr>
          <p:cNvSpPr txBox="1"/>
          <p:nvPr/>
        </p:nvSpPr>
        <p:spPr>
          <a:xfrm>
            <a:off x="5752216" y="1404166"/>
            <a:ext cx="3622347" cy="851515"/>
          </a:xfrm>
          <a:prstGeom prst="rect">
            <a:avLst/>
          </a:prstGeom>
          <a:noFill/>
        </p:spPr>
        <p:txBody>
          <a:bodyPr wrap="square" rtlCol="0">
            <a:spAutoFit/>
          </a:bodyPr>
          <a:lstStyle/>
          <a:p>
            <a:pPr marL="285750" lvl="0" indent="-285750">
              <a:spcBef>
                <a:spcPts val="1600"/>
              </a:spcBef>
              <a:buClr>
                <a:schemeClr val="tx1"/>
              </a:buClr>
              <a:buFont typeface="Wingdings" panose="05000000000000000000" pitchFamily="2" charset="2"/>
              <a:buChar char="v"/>
            </a:pPr>
            <a:r>
              <a:rPr lang="en-CA" sz="1800" b="1" dirty="0">
                <a:solidFill>
                  <a:schemeClr val="tx1"/>
                </a:solidFill>
                <a:latin typeface="Roboto" panose="020B0604020202020204" charset="0"/>
                <a:ea typeface="Roboto" panose="020B0604020202020204" charset="0"/>
              </a:rPr>
              <a:t>Degraded Airline Image</a:t>
            </a:r>
          </a:p>
          <a:p>
            <a:pPr marL="285750" lvl="0" indent="-285750">
              <a:spcBef>
                <a:spcPts val="1600"/>
              </a:spcBef>
              <a:buClr>
                <a:schemeClr val="tx1"/>
              </a:buClr>
              <a:buFont typeface="Wingdings" panose="05000000000000000000" pitchFamily="2" charset="2"/>
              <a:buChar char="v"/>
            </a:pPr>
            <a:r>
              <a:rPr lang="en-CA" sz="1800" b="1" dirty="0">
                <a:solidFill>
                  <a:schemeClr val="tx1"/>
                </a:solidFill>
                <a:latin typeface="Roboto" panose="020B0604020202020204" charset="0"/>
                <a:ea typeface="Roboto" panose="020B0604020202020204" charset="0"/>
              </a:rPr>
              <a:t>Financial problems</a:t>
            </a:r>
          </a:p>
        </p:txBody>
      </p:sp>
      <p:pic>
        <p:nvPicPr>
          <p:cNvPr id="4" name="Picture 3" descr="A close up of a sign&#10;&#10;Description automatically generated">
            <a:extLst>
              <a:ext uri="{FF2B5EF4-FFF2-40B4-BE49-F238E27FC236}">
                <a16:creationId xmlns:a16="http://schemas.microsoft.com/office/drawing/2014/main" id="{58718A4A-9596-4893-887F-493E9ABB6D44}"/>
              </a:ext>
            </a:extLst>
          </p:cNvPr>
          <p:cNvPicPr>
            <a:picLocks noChangeAspect="1"/>
          </p:cNvPicPr>
          <p:nvPr/>
        </p:nvPicPr>
        <p:blipFill>
          <a:blip r:embed="rId3">
            <a:alphaModFix/>
            <a:duotone>
              <a:schemeClr val="accent1">
                <a:shade val="45000"/>
                <a:satMod val="135000"/>
              </a:schemeClr>
              <a:prstClr val="white"/>
            </a:duotone>
            <a:extLst>
              <a:ext uri="{BEBA8EAE-BF5A-486C-A8C5-ECC9F3942E4B}">
                <a14:imgProps xmlns:a14="http://schemas.microsoft.com/office/drawing/2010/main">
                  <a14:imgLayer r:embed="rId4">
                    <a14:imgEffect>
                      <a14:saturation sat="91000"/>
                    </a14:imgEffect>
                  </a14:imgLayer>
                </a14:imgProps>
              </a:ext>
              <a:ext uri="{837473B0-CC2E-450A-ABE3-18F120FF3D39}">
                <a1611:picAttrSrcUrl xmlns:a1611="http://schemas.microsoft.com/office/drawing/2016/11/main" r:id="rId5"/>
              </a:ext>
            </a:extLst>
          </a:blip>
          <a:stretch>
            <a:fillRect/>
          </a:stretch>
        </p:blipFill>
        <p:spPr>
          <a:xfrm>
            <a:off x="3279648" y="2717281"/>
            <a:ext cx="2584704" cy="1722120"/>
          </a:xfrm>
          <a:prstGeom prst="rect">
            <a:avLst/>
          </a:prstGeom>
        </p:spPr>
      </p:pic>
      <p:sp>
        <p:nvSpPr>
          <p:cNvPr id="5" name="TextBox 4">
            <a:extLst>
              <a:ext uri="{FF2B5EF4-FFF2-40B4-BE49-F238E27FC236}">
                <a16:creationId xmlns:a16="http://schemas.microsoft.com/office/drawing/2014/main" id="{6EB7A818-FE46-4722-8691-CA8819C58241}"/>
              </a:ext>
            </a:extLst>
          </p:cNvPr>
          <p:cNvSpPr txBox="1"/>
          <p:nvPr/>
        </p:nvSpPr>
        <p:spPr>
          <a:xfrm>
            <a:off x="3167512" y="4439334"/>
            <a:ext cx="2584704" cy="307777"/>
          </a:xfrm>
          <a:prstGeom prst="rect">
            <a:avLst/>
          </a:prstGeom>
          <a:noFill/>
        </p:spPr>
        <p:txBody>
          <a:bodyPr wrap="square" rtlCol="0">
            <a:spAutoFit/>
          </a:bodyPr>
          <a:lstStyle/>
          <a:p>
            <a:r>
              <a:rPr lang="en-CA" sz="700" dirty="0">
                <a:hlinkClick r:id="rId5" tooltip="http://www.techeconomy.it/2013/02/07/pmi-e-risk-management-lo-scenario-in-italia/"/>
              </a:rPr>
              <a:t>This Photo</a:t>
            </a:r>
            <a:r>
              <a:rPr lang="en-CA" sz="700" dirty="0"/>
              <a:t> by Unknown Author is licensed under </a:t>
            </a:r>
            <a:r>
              <a:rPr lang="en-CA" sz="700" dirty="0">
                <a:hlinkClick r:id="rId6" tooltip="https://creativecommons.org/licenses/by-nc-sa/3.0/"/>
              </a:rPr>
              <a:t>CC BY-SA-NC</a:t>
            </a:r>
            <a:endParaRPr lang="en-CA" sz="7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0"/>
          <p:cNvSpPr txBox="1">
            <a:spLocks noGrp="1"/>
          </p:cNvSpPr>
          <p:nvPr>
            <p:ph type="title"/>
          </p:nvPr>
        </p:nvSpPr>
        <p:spPr>
          <a:xfrm>
            <a:off x="311700" y="161875"/>
            <a:ext cx="8520600" cy="6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Mitigation</a:t>
            </a:r>
            <a:endParaRPr sz="2800" dirty="0"/>
          </a:p>
        </p:txBody>
      </p:sp>
      <p:graphicFrame>
        <p:nvGraphicFramePr>
          <p:cNvPr id="234" name="Google Shape;234;p30"/>
          <p:cNvGraphicFramePr/>
          <p:nvPr>
            <p:extLst>
              <p:ext uri="{D42A27DB-BD31-4B8C-83A1-F6EECF244321}">
                <p14:modId xmlns:p14="http://schemas.microsoft.com/office/powerpoint/2010/main" val="681097410"/>
              </p:ext>
            </p:extLst>
          </p:nvPr>
        </p:nvGraphicFramePr>
        <p:xfrm>
          <a:off x="1059475" y="769675"/>
          <a:ext cx="7025050" cy="3263276"/>
        </p:xfrm>
        <a:graphic>
          <a:graphicData uri="http://schemas.openxmlformats.org/drawingml/2006/table">
            <a:tbl>
              <a:tblPr>
                <a:noFill/>
                <a:tableStyleId>{0BF3E762-528C-4900-8F73-87496117937B}</a:tableStyleId>
              </a:tblPr>
              <a:tblGrid>
                <a:gridCol w="3512525">
                  <a:extLst>
                    <a:ext uri="{9D8B030D-6E8A-4147-A177-3AD203B41FA5}">
                      <a16:colId xmlns:a16="http://schemas.microsoft.com/office/drawing/2014/main" val="20000"/>
                    </a:ext>
                  </a:extLst>
                </a:gridCol>
                <a:gridCol w="3512525">
                  <a:extLst>
                    <a:ext uri="{9D8B030D-6E8A-4147-A177-3AD203B41FA5}">
                      <a16:colId xmlns:a16="http://schemas.microsoft.com/office/drawing/2014/main" val="20001"/>
                    </a:ext>
                  </a:extLst>
                </a:gridCol>
              </a:tblGrid>
              <a:tr h="334725">
                <a:tc>
                  <a:txBody>
                    <a:bodyPr/>
                    <a:lstStyle/>
                    <a:p>
                      <a:pPr marL="0" lvl="0" indent="0" algn="l" rtl="0">
                        <a:spcBef>
                          <a:spcPts val="0"/>
                        </a:spcBef>
                        <a:spcAft>
                          <a:spcPts val="0"/>
                        </a:spcAft>
                        <a:buNone/>
                      </a:pPr>
                      <a:r>
                        <a:rPr lang="en" sz="1300" b="1">
                          <a:solidFill>
                            <a:schemeClr val="tx1"/>
                          </a:solidFill>
                        </a:rPr>
                        <a:t>Risk</a:t>
                      </a:r>
                      <a:endParaRPr sz="1300" b="1">
                        <a:solidFill>
                          <a:schemeClr val="tx1"/>
                        </a:solidFill>
                      </a:endParaRPr>
                    </a:p>
                  </a:txBody>
                  <a:tcPr marL="91425" marR="91425" marT="91425" marB="91425">
                    <a:solidFill>
                      <a:srgbClr val="B7B7B7"/>
                    </a:solidFill>
                  </a:tcPr>
                </a:tc>
                <a:tc>
                  <a:txBody>
                    <a:bodyPr/>
                    <a:lstStyle/>
                    <a:p>
                      <a:pPr marL="0" lvl="0" indent="0" algn="l" rtl="0">
                        <a:spcBef>
                          <a:spcPts val="0"/>
                        </a:spcBef>
                        <a:spcAft>
                          <a:spcPts val="0"/>
                        </a:spcAft>
                        <a:buNone/>
                      </a:pPr>
                      <a:r>
                        <a:rPr lang="en" sz="1300" b="1" dirty="0">
                          <a:solidFill>
                            <a:schemeClr val="tx1"/>
                          </a:solidFill>
                        </a:rPr>
                        <a:t>Strength</a:t>
                      </a:r>
                      <a:endParaRPr sz="1300" b="1" dirty="0">
                        <a:solidFill>
                          <a:schemeClr val="tx1"/>
                        </a:solidFill>
                      </a:endParaRPr>
                    </a:p>
                  </a:txBody>
                  <a:tcPr marL="91425" marR="91425" marT="91425" marB="91425">
                    <a:solidFill>
                      <a:srgbClr val="B7B7B7"/>
                    </a:solidFill>
                  </a:tcPr>
                </a:tc>
                <a:extLst>
                  <a:ext uri="{0D108BD9-81ED-4DB2-BD59-A6C34878D82A}">
                    <a16:rowId xmlns:a16="http://schemas.microsoft.com/office/drawing/2014/main" val="10000"/>
                  </a:ext>
                </a:extLst>
              </a:tr>
              <a:tr h="586600">
                <a:tc>
                  <a:txBody>
                    <a:bodyPr/>
                    <a:lstStyle/>
                    <a:p>
                      <a:pPr marL="0" lvl="0" indent="0" algn="l" rtl="0">
                        <a:lnSpc>
                          <a:spcPct val="115000"/>
                        </a:lnSpc>
                        <a:spcBef>
                          <a:spcPts val="0"/>
                        </a:spcBef>
                        <a:spcAft>
                          <a:spcPts val="1600"/>
                        </a:spcAft>
                        <a:buNone/>
                      </a:pPr>
                      <a:r>
                        <a:rPr lang="en" sz="1300" dirty="0">
                          <a:solidFill>
                            <a:schemeClr val="tx1"/>
                          </a:solidFill>
                          <a:latin typeface="Roboto"/>
                          <a:ea typeface="Roboto"/>
                          <a:cs typeface="Roboto"/>
                          <a:sym typeface="Roboto"/>
                        </a:rPr>
                        <a:t>Poor customer service </a:t>
                      </a:r>
                      <a:endParaRPr sz="1300" dirty="0">
                        <a:solidFill>
                          <a:schemeClr val="tx1"/>
                        </a:solidFill>
                      </a:endParaRPr>
                    </a:p>
                  </a:txBody>
                  <a:tcPr marL="91425" marR="91425" marT="91425" marB="91425"/>
                </a:tc>
                <a:tc>
                  <a:txBody>
                    <a:bodyPr/>
                    <a:lstStyle/>
                    <a:p>
                      <a:pPr marL="0" lvl="0" indent="0" algn="l" rtl="0">
                        <a:lnSpc>
                          <a:spcPct val="115000"/>
                        </a:lnSpc>
                        <a:spcBef>
                          <a:spcPts val="0"/>
                        </a:spcBef>
                        <a:spcAft>
                          <a:spcPts val="1600"/>
                        </a:spcAft>
                        <a:buNone/>
                      </a:pPr>
                      <a:r>
                        <a:rPr lang="en" sz="1300">
                          <a:solidFill>
                            <a:schemeClr val="tx1"/>
                          </a:solidFill>
                          <a:latin typeface="Roboto"/>
                          <a:ea typeface="Roboto"/>
                          <a:cs typeface="Roboto"/>
                          <a:sym typeface="Roboto"/>
                        </a:rPr>
                        <a:t>Putting people first campaign</a:t>
                      </a:r>
                      <a:endParaRPr sz="1300">
                        <a:solidFill>
                          <a:schemeClr val="tx1"/>
                        </a:solidFill>
                      </a:endParaRPr>
                    </a:p>
                  </a:txBody>
                  <a:tcPr marL="91425" marR="91425" marT="91425" marB="91425"/>
                </a:tc>
                <a:extLst>
                  <a:ext uri="{0D108BD9-81ED-4DB2-BD59-A6C34878D82A}">
                    <a16:rowId xmlns:a16="http://schemas.microsoft.com/office/drawing/2014/main" val="10001"/>
                  </a:ext>
                </a:extLst>
              </a:tr>
              <a:tr h="586600">
                <a:tc>
                  <a:txBody>
                    <a:bodyPr/>
                    <a:lstStyle/>
                    <a:p>
                      <a:pPr marL="0" lvl="0" indent="0" algn="l" rtl="0">
                        <a:lnSpc>
                          <a:spcPct val="115000"/>
                        </a:lnSpc>
                        <a:spcBef>
                          <a:spcPts val="0"/>
                        </a:spcBef>
                        <a:spcAft>
                          <a:spcPts val="1600"/>
                        </a:spcAft>
                        <a:buNone/>
                      </a:pPr>
                      <a:r>
                        <a:rPr lang="en" sz="1300">
                          <a:solidFill>
                            <a:schemeClr val="tx1"/>
                          </a:solidFill>
                          <a:latin typeface="Roboto"/>
                          <a:ea typeface="Roboto"/>
                          <a:cs typeface="Roboto"/>
                          <a:sym typeface="Roboto"/>
                        </a:rPr>
                        <a:t>Degraded Airline Image</a:t>
                      </a:r>
                      <a:endParaRPr sz="1300">
                        <a:solidFill>
                          <a:schemeClr val="tx1"/>
                        </a:solidFill>
                      </a:endParaRPr>
                    </a:p>
                  </a:txBody>
                  <a:tcPr marL="91425" marR="91425" marT="91425" marB="91425"/>
                </a:tc>
                <a:tc>
                  <a:txBody>
                    <a:bodyPr/>
                    <a:lstStyle/>
                    <a:p>
                      <a:pPr marL="0" lvl="0" indent="0" algn="l" rtl="0">
                        <a:lnSpc>
                          <a:spcPct val="115000"/>
                        </a:lnSpc>
                        <a:spcBef>
                          <a:spcPts val="0"/>
                        </a:spcBef>
                        <a:spcAft>
                          <a:spcPts val="1600"/>
                        </a:spcAft>
                        <a:buNone/>
                      </a:pPr>
                      <a:r>
                        <a:rPr lang="en" sz="1300">
                          <a:solidFill>
                            <a:schemeClr val="tx1"/>
                          </a:solidFill>
                          <a:latin typeface="Roboto"/>
                          <a:ea typeface="Roboto"/>
                          <a:cs typeface="Roboto"/>
                          <a:sym typeface="Roboto"/>
                        </a:rPr>
                        <a:t>Brand name and customer loyalty</a:t>
                      </a:r>
                      <a:endParaRPr sz="1300">
                        <a:solidFill>
                          <a:schemeClr val="tx1"/>
                        </a:solidFill>
                      </a:endParaRPr>
                    </a:p>
                  </a:txBody>
                  <a:tcPr marL="91425" marR="91425" marT="91425" marB="91425"/>
                </a:tc>
                <a:extLst>
                  <a:ext uri="{0D108BD9-81ED-4DB2-BD59-A6C34878D82A}">
                    <a16:rowId xmlns:a16="http://schemas.microsoft.com/office/drawing/2014/main" val="10002"/>
                  </a:ext>
                </a:extLst>
              </a:tr>
              <a:tr h="586600">
                <a:tc>
                  <a:txBody>
                    <a:bodyPr/>
                    <a:lstStyle/>
                    <a:p>
                      <a:pPr marL="0" lvl="0" indent="0" algn="l" rtl="0">
                        <a:lnSpc>
                          <a:spcPct val="115000"/>
                        </a:lnSpc>
                        <a:spcBef>
                          <a:spcPts val="0"/>
                        </a:spcBef>
                        <a:spcAft>
                          <a:spcPts val="1600"/>
                        </a:spcAft>
                        <a:buNone/>
                      </a:pPr>
                      <a:r>
                        <a:rPr lang="en" sz="1300">
                          <a:solidFill>
                            <a:schemeClr val="tx1"/>
                          </a:solidFill>
                          <a:latin typeface="Roboto"/>
                          <a:ea typeface="Roboto"/>
                          <a:cs typeface="Roboto"/>
                          <a:sym typeface="Roboto"/>
                        </a:rPr>
                        <a:t>Management Issues	</a:t>
                      </a:r>
                      <a:endParaRPr sz="1300">
                        <a:solidFill>
                          <a:schemeClr val="tx1"/>
                        </a:solidFill>
                      </a:endParaRPr>
                    </a:p>
                  </a:txBody>
                  <a:tcPr marL="91425" marR="91425" marT="91425" marB="91425"/>
                </a:tc>
                <a:tc>
                  <a:txBody>
                    <a:bodyPr/>
                    <a:lstStyle/>
                    <a:p>
                      <a:pPr marL="0" lvl="0" indent="0" algn="l" rtl="0">
                        <a:lnSpc>
                          <a:spcPct val="115000"/>
                        </a:lnSpc>
                        <a:spcBef>
                          <a:spcPts val="0"/>
                        </a:spcBef>
                        <a:spcAft>
                          <a:spcPts val="1600"/>
                        </a:spcAft>
                        <a:buNone/>
                      </a:pPr>
                      <a:r>
                        <a:rPr lang="en" sz="1300">
                          <a:solidFill>
                            <a:schemeClr val="tx1"/>
                          </a:solidFill>
                          <a:latin typeface="Roboto"/>
                          <a:ea typeface="Roboto"/>
                          <a:cs typeface="Roboto"/>
                          <a:sym typeface="Roboto"/>
                        </a:rPr>
                        <a:t>Colin Marsh</a:t>
                      </a:r>
                      <a:endParaRPr sz="1300">
                        <a:solidFill>
                          <a:schemeClr val="tx1"/>
                        </a:solidFill>
                      </a:endParaRPr>
                    </a:p>
                  </a:txBody>
                  <a:tcPr marL="91425" marR="91425" marT="91425" marB="91425"/>
                </a:tc>
                <a:extLst>
                  <a:ext uri="{0D108BD9-81ED-4DB2-BD59-A6C34878D82A}">
                    <a16:rowId xmlns:a16="http://schemas.microsoft.com/office/drawing/2014/main" val="10003"/>
                  </a:ext>
                </a:extLst>
              </a:tr>
              <a:tr h="535906">
                <a:tc>
                  <a:txBody>
                    <a:bodyPr/>
                    <a:lstStyle/>
                    <a:p>
                      <a:pPr marL="0" lvl="0" indent="0" algn="l" rtl="0">
                        <a:lnSpc>
                          <a:spcPct val="115000"/>
                        </a:lnSpc>
                        <a:spcBef>
                          <a:spcPts val="0"/>
                        </a:spcBef>
                        <a:spcAft>
                          <a:spcPts val="1600"/>
                        </a:spcAft>
                        <a:buNone/>
                      </a:pPr>
                      <a:r>
                        <a:rPr lang="en" sz="1300">
                          <a:solidFill>
                            <a:schemeClr val="tx1"/>
                          </a:solidFill>
                          <a:latin typeface="Roboto"/>
                          <a:ea typeface="Roboto"/>
                          <a:cs typeface="Roboto"/>
                          <a:sym typeface="Roboto"/>
                        </a:rPr>
                        <a:t>Financial problems	</a:t>
                      </a:r>
                      <a:endParaRPr sz="1300">
                        <a:solidFill>
                          <a:schemeClr val="tx1"/>
                        </a:solidFill>
                      </a:endParaRPr>
                    </a:p>
                  </a:txBody>
                  <a:tcPr marL="91425" marR="91425" marT="91425" marB="91425"/>
                </a:tc>
                <a:tc>
                  <a:txBody>
                    <a:bodyPr/>
                    <a:lstStyle/>
                    <a:p>
                      <a:pPr marL="0" lvl="0" indent="0" algn="l" rtl="0">
                        <a:lnSpc>
                          <a:spcPct val="115000"/>
                        </a:lnSpc>
                        <a:spcBef>
                          <a:spcPts val="0"/>
                        </a:spcBef>
                        <a:spcAft>
                          <a:spcPts val="1600"/>
                        </a:spcAft>
                        <a:buNone/>
                      </a:pPr>
                      <a:r>
                        <a:rPr lang="en" sz="1300" dirty="0">
                          <a:solidFill>
                            <a:schemeClr val="tx1"/>
                          </a:solidFill>
                          <a:latin typeface="Roboto"/>
                          <a:ea typeface="Roboto"/>
                          <a:cs typeface="Roboto"/>
                          <a:sym typeface="Roboto"/>
                        </a:rPr>
                        <a:t>Privatization</a:t>
                      </a:r>
                      <a:endParaRPr sz="1300" dirty="0">
                        <a:solidFill>
                          <a:schemeClr val="tx1"/>
                        </a:solidFill>
                      </a:endParaRPr>
                    </a:p>
                  </a:txBody>
                  <a:tcPr marL="91425" marR="91425" marT="91425" marB="91425"/>
                </a:tc>
                <a:extLst>
                  <a:ext uri="{0D108BD9-81ED-4DB2-BD59-A6C34878D82A}">
                    <a16:rowId xmlns:a16="http://schemas.microsoft.com/office/drawing/2014/main" val="10004"/>
                  </a:ext>
                </a:extLst>
              </a:tr>
              <a:tr h="586600">
                <a:tc>
                  <a:txBody>
                    <a:bodyPr/>
                    <a:lstStyle/>
                    <a:p>
                      <a:pPr marL="0" lvl="0" indent="0" algn="l" rtl="0">
                        <a:lnSpc>
                          <a:spcPct val="115000"/>
                        </a:lnSpc>
                        <a:spcBef>
                          <a:spcPts val="0"/>
                        </a:spcBef>
                        <a:spcAft>
                          <a:spcPts val="1600"/>
                        </a:spcAft>
                        <a:buNone/>
                      </a:pPr>
                      <a:r>
                        <a:rPr lang="en" sz="1300">
                          <a:solidFill>
                            <a:schemeClr val="tx1"/>
                          </a:solidFill>
                          <a:latin typeface="Roboto"/>
                          <a:ea typeface="Roboto"/>
                          <a:cs typeface="Roboto"/>
                          <a:sym typeface="Roboto"/>
                        </a:rPr>
                        <a:t>Increasing Competition </a:t>
                      </a:r>
                      <a:endParaRPr sz="1300">
                        <a:solidFill>
                          <a:schemeClr val="tx1"/>
                        </a:solidFill>
                      </a:endParaRPr>
                    </a:p>
                  </a:txBody>
                  <a:tcPr marL="91425" marR="91425" marT="91425" marB="91425"/>
                </a:tc>
                <a:tc>
                  <a:txBody>
                    <a:bodyPr/>
                    <a:lstStyle/>
                    <a:p>
                      <a:pPr marL="0" lvl="0" indent="0" algn="l" rtl="0">
                        <a:spcBef>
                          <a:spcPts val="0"/>
                        </a:spcBef>
                        <a:spcAft>
                          <a:spcPts val="0"/>
                        </a:spcAft>
                        <a:buNone/>
                      </a:pPr>
                      <a:r>
                        <a:rPr lang="en" sz="1300" dirty="0">
                          <a:solidFill>
                            <a:schemeClr val="tx1"/>
                          </a:solidFill>
                        </a:rPr>
                        <a:t>A determined leader who will defend the company against competitors</a:t>
                      </a:r>
                      <a:endParaRPr sz="1300" dirty="0">
                        <a:solidFill>
                          <a:schemeClr val="tx1"/>
                        </a:solidFill>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1"/>
          <p:cNvSpPr txBox="1">
            <a:spLocks noGrp="1"/>
          </p:cNvSpPr>
          <p:nvPr>
            <p:ph type="title"/>
          </p:nvPr>
        </p:nvSpPr>
        <p:spPr>
          <a:xfrm>
            <a:off x="311700" y="200325"/>
            <a:ext cx="2022600" cy="47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References</a:t>
            </a:r>
            <a:endParaRPr sz="2800" dirty="0"/>
          </a:p>
        </p:txBody>
      </p:sp>
      <p:sp>
        <p:nvSpPr>
          <p:cNvPr id="240" name="Google Shape;240;p31"/>
          <p:cNvSpPr txBox="1">
            <a:spLocks noGrp="1"/>
          </p:cNvSpPr>
          <p:nvPr>
            <p:ph type="body" idx="1"/>
          </p:nvPr>
        </p:nvSpPr>
        <p:spPr>
          <a:xfrm>
            <a:off x="311700" y="748500"/>
            <a:ext cx="8520600" cy="364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tx1"/>
                </a:solidFill>
                <a:highlight>
                  <a:srgbClr val="FFFFFF"/>
                </a:highlight>
                <a:latin typeface="Roboto" panose="020B0604020202020204" charset="0"/>
                <a:ea typeface="Roboto" panose="020B0604020202020204" charset="0"/>
                <a:cs typeface="Times New Roman"/>
                <a:sym typeface="Times New Roman"/>
              </a:rPr>
              <a:t>BA.com. (2020). </a:t>
            </a:r>
            <a:r>
              <a:rPr lang="en" sz="1200" i="1" dirty="0">
                <a:solidFill>
                  <a:schemeClr val="tx1"/>
                </a:solidFill>
                <a:highlight>
                  <a:srgbClr val="FFFFFF"/>
                </a:highlight>
                <a:latin typeface="Roboto" panose="020B0604020202020204" charset="0"/>
                <a:ea typeface="Roboto" panose="020B0604020202020204" charset="0"/>
                <a:cs typeface="Times New Roman"/>
                <a:sym typeface="Times New Roman"/>
              </a:rPr>
              <a:t>Fleet Facts. </a:t>
            </a:r>
            <a:r>
              <a:rPr lang="en" sz="1200" dirty="0">
                <a:solidFill>
                  <a:schemeClr val="tx1"/>
                </a:solidFill>
                <a:highlight>
                  <a:srgbClr val="FFFFFF"/>
                </a:highlight>
                <a:latin typeface="Roboto" panose="020B0604020202020204" charset="0"/>
                <a:ea typeface="Roboto" panose="020B0604020202020204" charset="0"/>
                <a:cs typeface="Times New Roman"/>
                <a:sym typeface="Times New Roman"/>
              </a:rPr>
              <a:t>British Airways.com. Retrieved From: </a:t>
            </a:r>
            <a:r>
              <a:rPr lang="en" sz="1200" u="sng" dirty="0">
                <a:solidFill>
                  <a:schemeClr val="tx1"/>
                </a:solidFill>
                <a:latin typeface="Roboto" panose="020B0604020202020204" charset="0"/>
                <a:ea typeface="Roboto" panose="020B0604020202020204" charset="0"/>
                <a:cs typeface="Times New Roman"/>
                <a:sym typeface="Times New Roman"/>
                <a:hlinkClick r:id="rId3">
                  <a:extLst>
                    <a:ext uri="{A12FA001-AC4F-418D-AE19-62706E023703}">
                      <ahyp:hlinkClr xmlns:ahyp="http://schemas.microsoft.com/office/drawing/2018/hyperlinkcolor" val="tx"/>
                    </a:ext>
                  </a:extLst>
                </a:hlinkClick>
              </a:rPr>
              <a:t>https://www.britishairways.com/en-gb/information/about-ba/fleet-facts</a:t>
            </a:r>
            <a:endParaRPr sz="1200" dirty="0">
              <a:solidFill>
                <a:schemeClr val="tx1"/>
              </a:solidFill>
              <a:highlight>
                <a:srgbClr val="FFFFFF"/>
              </a:highlight>
              <a:latin typeface="Roboto" panose="020B0604020202020204" charset="0"/>
              <a:ea typeface="Roboto" panose="020B0604020202020204" charset="0"/>
              <a:cs typeface="Times New Roman"/>
              <a:sym typeface="Times New Roman"/>
            </a:endParaRPr>
          </a:p>
          <a:p>
            <a:pPr marL="0" lvl="0" indent="0" algn="l" rtl="0">
              <a:spcBef>
                <a:spcPts val="0"/>
              </a:spcBef>
              <a:spcAft>
                <a:spcPts val="0"/>
              </a:spcAft>
              <a:buNone/>
            </a:pPr>
            <a:endParaRPr sz="1200" dirty="0">
              <a:solidFill>
                <a:schemeClr val="tx1"/>
              </a:solidFill>
              <a:highlight>
                <a:srgbClr val="FFFFFF"/>
              </a:highlight>
              <a:latin typeface="Roboto" panose="020B0604020202020204" charset="0"/>
              <a:ea typeface="Roboto" panose="020B0604020202020204" charset="0"/>
              <a:cs typeface="Times New Roman"/>
              <a:sym typeface="Times New Roman"/>
            </a:endParaRPr>
          </a:p>
          <a:p>
            <a:pPr marL="0" lvl="0" indent="0" algn="l" rtl="0">
              <a:spcBef>
                <a:spcPts val="0"/>
              </a:spcBef>
              <a:spcAft>
                <a:spcPts val="0"/>
              </a:spcAft>
              <a:buNone/>
            </a:pPr>
            <a:r>
              <a:rPr lang="en" sz="1200" dirty="0">
                <a:solidFill>
                  <a:schemeClr val="tx1"/>
                </a:solidFill>
                <a:highlight>
                  <a:srgbClr val="FFFFFF"/>
                </a:highlight>
                <a:latin typeface="Roboto" panose="020B0604020202020204" charset="0"/>
                <a:ea typeface="Roboto" panose="020B0604020202020204" charset="0"/>
                <a:cs typeface="Times New Roman"/>
                <a:sym typeface="Times New Roman"/>
              </a:rPr>
              <a:t>Back, V. (2016). </a:t>
            </a:r>
            <a:r>
              <a:rPr lang="en" sz="1200" i="1" dirty="0">
                <a:solidFill>
                  <a:schemeClr val="tx1"/>
                </a:solidFill>
                <a:highlight>
                  <a:srgbClr val="FFFFFF"/>
                </a:highlight>
                <a:latin typeface="Roboto" panose="020B0604020202020204" charset="0"/>
                <a:ea typeface="Roboto" panose="020B0604020202020204" charset="0"/>
                <a:cs typeface="Times New Roman"/>
                <a:sym typeface="Times New Roman"/>
              </a:rPr>
              <a:t>Getting To Belgium From London: Plane, Train Or Bus?. </a:t>
            </a:r>
            <a:r>
              <a:rPr lang="en" sz="1200" dirty="0">
                <a:solidFill>
                  <a:schemeClr val="tx1"/>
                </a:solidFill>
                <a:highlight>
                  <a:srgbClr val="FFFFFF"/>
                </a:highlight>
                <a:latin typeface="Roboto" panose="020B0604020202020204" charset="0"/>
                <a:ea typeface="Roboto" panose="020B0604020202020204" charset="0"/>
                <a:cs typeface="Times New Roman"/>
                <a:sym typeface="Times New Roman"/>
              </a:rPr>
              <a:t>Pommie Travels. Retrieved From:                         </a:t>
            </a:r>
            <a:r>
              <a:rPr lang="en" sz="1200" u="sng" dirty="0">
                <a:solidFill>
                  <a:schemeClr val="tx1"/>
                </a:solidFill>
                <a:latin typeface="Roboto" panose="020B0604020202020204" charset="0"/>
                <a:ea typeface="Roboto" panose="020B0604020202020204" charset="0"/>
                <a:cs typeface="Times New Roman"/>
                <a:sym typeface="Times New Roman"/>
              </a:rPr>
              <a:t>https://www.pommietravels.com/getting-to-belgium-from-london-plane-train-or-bus/</a:t>
            </a:r>
            <a:endParaRPr sz="1200" dirty="0">
              <a:solidFill>
                <a:schemeClr val="tx1"/>
              </a:solidFill>
              <a:highlight>
                <a:srgbClr val="FFFFFF"/>
              </a:highlight>
              <a:latin typeface="Roboto" panose="020B0604020202020204" charset="0"/>
              <a:ea typeface="Roboto" panose="020B0604020202020204" charset="0"/>
              <a:cs typeface="Times New Roman"/>
              <a:sym typeface="Times New Roman"/>
            </a:endParaRPr>
          </a:p>
          <a:p>
            <a:pPr marL="0" indent="0">
              <a:spcBef>
                <a:spcPts val="1200"/>
              </a:spcBef>
              <a:buNone/>
            </a:pPr>
            <a:r>
              <a:rPr lang="en" sz="1200" dirty="0">
                <a:solidFill>
                  <a:schemeClr val="tx1"/>
                </a:solidFill>
                <a:latin typeface="Roboto" panose="020B0604020202020204" charset="0"/>
                <a:ea typeface="Roboto" panose="020B0604020202020204" charset="0"/>
                <a:cs typeface="Times New Roman"/>
                <a:sym typeface="Times New Roman"/>
              </a:rPr>
              <a:t>Explore our past: 1980 - 1989: About BA: British Airways. (n.d.). Retrieved from </a:t>
            </a:r>
            <a:r>
              <a:rPr lang="en" sz="1200" dirty="0">
                <a:solidFill>
                  <a:schemeClr val="tx1"/>
                </a:solidFill>
                <a:latin typeface="Roboto" panose="020B0604020202020204" charset="0"/>
                <a:ea typeface="Roboto" panose="020B0604020202020204" charset="0"/>
                <a:cs typeface="Times New Roman"/>
                <a:sym typeface="Times New Roman"/>
                <a:hlinkClick r:id="rId4">
                  <a:extLst>
                    <a:ext uri="{A12FA001-AC4F-418D-AE19-62706E023703}">
                      <ahyp:hlinkClr xmlns:ahyp="http://schemas.microsoft.com/office/drawing/2018/hyperlinkcolor" val="tx"/>
                    </a:ext>
                  </a:extLst>
                </a:hlinkClick>
              </a:rPr>
              <a:t>https://www.britishairways.com/en-ca/information/about-ba/history-and-heritage/explore-our-past/1980-1989</a:t>
            </a:r>
            <a:endParaRPr lang="en" sz="1200" dirty="0">
              <a:solidFill>
                <a:schemeClr val="tx1"/>
              </a:solidFill>
              <a:latin typeface="Roboto" panose="020B0604020202020204" charset="0"/>
              <a:ea typeface="Roboto" panose="020B0604020202020204" charset="0"/>
              <a:cs typeface="Times New Roman"/>
              <a:sym typeface="Times New Roman"/>
            </a:endParaRPr>
          </a:p>
          <a:p>
            <a:pPr marL="0" lvl="0" indent="0" algn="l" rtl="0">
              <a:spcBef>
                <a:spcPts val="1200"/>
              </a:spcBef>
              <a:spcAft>
                <a:spcPts val="0"/>
              </a:spcAft>
              <a:buNone/>
            </a:pPr>
            <a:r>
              <a:rPr lang="en" sz="1200" dirty="0">
                <a:solidFill>
                  <a:schemeClr val="tx1"/>
                </a:solidFill>
                <a:highlight>
                  <a:srgbClr val="FFFFFF"/>
                </a:highlight>
                <a:latin typeface="Roboto" panose="020B0604020202020204" charset="0"/>
                <a:ea typeface="Roboto" panose="020B0604020202020204" charset="0"/>
                <a:cs typeface="Times New Roman"/>
                <a:sym typeface="Times New Roman"/>
              </a:rPr>
              <a:t>Jick, T. D., &amp; Peiperl, M. A. (2011). </a:t>
            </a:r>
            <a:r>
              <a:rPr lang="en" sz="1200" i="1" dirty="0">
                <a:solidFill>
                  <a:schemeClr val="tx1"/>
                </a:solidFill>
                <a:highlight>
                  <a:srgbClr val="FFFFFF"/>
                </a:highlight>
                <a:latin typeface="Roboto" panose="020B0604020202020204" charset="0"/>
                <a:ea typeface="Roboto" panose="020B0604020202020204" charset="0"/>
                <a:cs typeface="Times New Roman"/>
                <a:sym typeface="Times New Roman"/>
              </a:rPr>
              <a:t>Managing change: cases and concepts</a:t>
            </a:r>
            <a:r>
              <a:rPr lang="en" sz="1200" dirty="0">
                <a:solidFill>
                  <a:schemeClr val="tx1"/>
                </a:solidFill>
                <a:highlight>
                  <a:srgbClr val="FFFFFF"/>
                </a:highlight>
                <a:latin typeface="Roboto" panose="020B0604020202020204" charset="0"/>
                <a:ea typeface="Roboto" panose="020B0604020202020204" charset="0"/>
                <a:cs typeface="Times New Roman"/>
                <a:sym typeface="Times New Roman"/>
              </a:rPr>
              <a:t> (Third ed.). Paul Ducham.</a:t>
            </a:r>
            <a:endParaRPr sz="1200" dirty="0">
              <a:solidFill>
                <a:schemeClr val="tx1"/>
              </a:solidFill>
              <a:highlight>
                <a:srgbClr val="FFFFFF"/>
              </a:highlight>
              <a:latin typeface="Roboto" panose="020B0604020202020204" charset="0"/>
              <a:ea typeface="Roboto" panose="020B0604020202020204" charset="0"/>
              <a:cs typeface="Times New Roman"/>
              <a:sym typeface="Times New Roman"/>
            </a:endParaRPr>
          </a:p>
          <a:p>
            <a:pPr marL="0" lvl="0" indent="0" algn="l" rtl="0">
              <a:spcBef>
                <a:spcPts val="1200"/>
              </a:spcBef>
              <a:spcAft>
                <a:spcPts val="0"/>
              </a:spcAft>
              <a:buNone/>
            </a:pPr>
            <a:r>
              <a:rPr lang="en" sz="1200" dirty="0">
                <a:solidFill>
                  <a:schemeClr val="tx1"/>
                </a:solidFill>
                <a:highlight>
                  <a:srgbClr val="FFFFFF"/>
                </a:highlight>
                <a:latin typeface="Roboto" panose="020B0604020202020204" charset="0"/>
                <a:ea typeface="Roboto" panose="020B0604020202020204" charset="0"/>
                <a:cs typeface="Times New Roman"/>
                <a:sym typeface="Times New Roman"/>
              </a:rPr>
              <a:t>Riwo-Abudho, M., Njanja, L., &amp; Ochieng, I. (2013). Key Success Factors in Airlines: Overcoming the Challenges.</a:t>
            </a:r>
            <a:endParaRPr sz="1200" dirty="0">
              <a:solidFill>
                <a:schemeClr val="tx1"/>
              </a:solidFill>
              <a:highlight>
                <a:srgbClr val="FFFFFF"/>
              </a:highlight>
              <a:latin typeface="Roboto" panose="020B0604020202020204" charset="0"/>
              <a:ea typeface="Roboto" panose="020B0604020202020204" charset="0"/>
              <a:cs typeface="Times New Roman"/>
              <a:sym typeface="Times New Roman"/>
            </a:endParaRPr>
          </a:p>
          <a:p>
            <a:pPr marL="0" lvl="0" indent="0" algn="l" rtl="0">
              <a:spcBef>
                <a:spcPts val="1200"/>
              </a:spcBef>
              <a:spcAft>
                <a:spcPts val="1200"/>
              </a:spcAft>
              <a:buNone/>
            </a:pPr>
            <a:endParaRPr sz="1200" dirty="0">
              <a:solidFill>
                <a:schemeClr val="tx1"/>
              </a:solidFill>
              <a:highlight>
                <a:srgbClr val="FFFFFF"/>
              </a:highlight>
              <a:latin typeface="Roboto" panose="020B0604020202020204" charset="0"/>
              <a:ea typeface="Roboto" panose="020B0604020202020204" charset="0"/>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xfrm>
            <a:off x="600835" y="430381"/>
            <a:ext cx="3122616"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Pillars of Strength</a:t>
            </a:r>
            <a:endParaRPr sz="2800" dirty="0"/>
          </a:p>
        </p:txBody>
      </p:sp>
      <p:sp>
        <p:nvSpPr>
          <p:cNvPr id="95" name="Google Shape;95;p14"/>
          <p:cNvSpPr txBox="1">
            <a:spLocks noGrp="1"/>
          </p:cNvSpPr>
          <p:nvPr>
            <p:ph type="body" idx="1"/>
          </p:nvPr>
        </p:nvSpPr>
        <p:spPr>
          <a:xfrm>
            <a:off x="311700" y="1199712"/>
            <a:ext cx="8520600" cy="30285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1600"/>
              </a:spcBef>
              <a:spcAft>
                <a:spcPts val="0"/>
              </a:spcAft>
              <a:buNone/>
            </a:pPr>
            <a:endParaRPr dirty="0"/>
          </a:p>
          <a:p>
            <a:pPr marL="285750" lvl="0" indent="-285750" algn="l" rtl="0">
              <a:spcBef>
                <a:spcPts val="1600"/>
              </a:spcBef>
              <a:spcAft>
                <a:spcPts val="0"/>
              </a:spcAft>
              <a:buClr>
                <a:schemeClr val="tx1"/>
              </a:buClr>
              <a:buFont typeface="Wingdings" panose="05000000000000000000" pitchFamily="2" charset="2"/>
              <a:buChar char="v"/>
            </a:pPr>
            <a:r>
              <a:rPr lang="en" sz="1400" dirty="0">
                <a:solidFill>
                  <a:schemeClr val="tx1"/>
                </a:solidFill>
              </a:rPr>
              <a:t>Leadership - Sir John King lead BA to a new culture and through a challenge of the government </a:t>
            </a:r>
            <a:endParaRPr sz="1400" dirty="0">
              <a:solidFill>
                <a:schemeClr val="tx1"/>
              </a:solidFill>
            </a:endParaRPr>
          </a:p>
          <a:p>
            <a:pPr marL="285750" indent="-285750">
              <a:spcBef>
                <a:spcPts val="1600"/>
              </a:spcBef>
              <a:buClr>
                <a:schemeClr val="tx1"/>
              </a:buClr>
              <a:buFont typeface="Wingdings" panose="05000000000000000000" pitchFamily="2" charset="2"/>
              <a:buChar char="v"/>
            </a:pPr>
            <a:r>
              <a:rPr lang="en" sz="1400" dirty="0">
                <a:solidFill>
                  <a:schemeClr val="tx1"/>
                </a:solidFill>
              </a:rPr>
              <a:t>Infrastructure - 15 years after WWII they single handedly opened air travel in Europe (Jick &amp; Peiperl, 2011, p. 26)</a:t>
            </a:r>
            <a:endParaRPr sz="1400" dirty="0">
              <a:solidFill>
                <a:schemeClr val="tx1"/>
              </a:solidFill>
            </a:endParaRPr>
          </a:p>
          <a:p>
            <a:pPr marL="285750" indent="-285750">
              <a:spcBef>
                <a:spcPts val="1600"/>
              </a:spcBef>
              <a:spcAft>
                <a:spcPts val="1600"/>
              </a:spcAft>
              <a:buClr>
                <a:schemeClr val="tx1"/>
              </a:buClr>
              <a:buFont typeface="Wingdings" panose="05000000000000000000" pitchFamily="2" charset="2"/>
              <a:buChar char="v"/>
            </a:pPr>
            <a:r>
              <a:rPr lang="en" sz="1400" dirty="0">
                <a:solidFill>
                  <a:schemeClr val="tx1"/>
                </a:solidFill>
              </a:rPr>
              <a:t>Brand -  Putting People First (PPF) changed BA to be customer focused (Jick &amp; Peiperl, 2011, p. 26)</a:t>
            </a:r>
            <a:endParaRPr sz="1400" dirty="0">
              <a:solidFill>
                <a:schemeClr val="tx1"/>
              </a:solidFill>
            </a:endParaRPr>
          </a:p>
        </p:txBody>
      </p:sp>
      <p:pic>
        <p:nvPicPr>
          <p:cNvPr id="96" name="Google Shape;96;p14"/>
          <p:cNvPicPr preferRelativeResize="0"/>
          <p:nvPr/>
        </p:nvPicPr>
        <p:blipFill>
          <a:blip r:embed="rId3">
            <a:alphaModFix/>
          </a:blip>
          <a:stretch>
            <a:fillRect/>
          </a:stretch>
        </p:blipFill>
        <p:spPr>
          <a:xfrm>
            <a:off x="5420550" y="268850"/>
            <a:ext cx="3723450" cy="1861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5"/>
          <p:cNvSpPr txBox="1">
            <a:spLocks noGrp="1"/>
          </p:cNvSpPr>
          <p:nvPr>
            <p:ph type="title"/>
          </p:nvPr>
        </p:nvSpPr>
        <p:spPr>
          <a:xfrm>
            <a:off x="311700" y="567123"/>
            <a:ext cx="5504309" cy="11621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Business Model - Value Proposition</a:t>
            </a:r>
            <a:endParaRPr sz="2800" dirty="0"/>
          </a:p>
        </p:txBody>
      </p:sp>
      <p:sp>
        <p:nvSpPr>
          <p:cNvPr id="102" name="Google Shape;102;p15"/>
          <p:cNvSpPr txBox="1">
            <a:spLocks noGrp="1"/>
          </p:cNvSpPr>
          <p:nvPr>
            <p:ph type="body" idx="1"/>
          </p:nvPr>
        </p:nvSpPr>
        <p:spPr>
          <a:xfrm>
            <a:off x="311700" y="902250"/>
            <a:ext cx="8520600" cy="333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p>
          <a:p>
            <a:pPr marL="0" lvl="0" indent="0" algn="l" rtl="0">
              <a:spcBef>
                <a:spcPts val="1600"/>
              </a:spcBef>
              <a:spcAft>
                <a:spcPts val="0"/>
              </a:spcAft>
              <a:buNone/>
            </a:pPr>
            <a:endParaRPr sz="1200" dirty="0"/>
          </a:p>
          <a:p>
            <a:pPr marL="0" lvl="0" indent="0" algn="l" rtl="0">
              <a:spcBef>
                <a:spcPts val="1600"/>
              </a:spcBef>
              <a:spcAft>
                <a:spcPts val="0"/>
              </a:spcAft>
              <a:buNone/>
            </a:pPr>
            <a:endParaRPr sz="1200" dirty="0"/>
          </a:p>
          <a:p>
            <a:pPr marL="285750" lvl="0" indent="-285750" algn="l" rtl="0">
              <a:spcBef>
                <a:spcPts val="1600"/>
              </a:spcBef>
              <a:spcAft>
                <a:spcPts val="0"/>
              </a:spcAft>
              <a:buClr>
                <a:schemeClr val="tx1"/>
              </a:buClr>
              <a:buFont typeface="Wingdings" panose="05000000000000000000" pitchFamily="2" charset="2"/>
              <a:buChar char="v"/>
            </a:pPr>
            <a:r>
              <a:rPr lang="en" sz="1400" dirty="0">
                <a:solidFill>
                  <a:schemeClr val="tx1"/>
                </a:solidFill>
              </a:rPr>
              <a:t>Corporate culture with a focus on customer service drives higher staff morale and market image (Jick &amp; Peiperl, 2011, p. 25)</a:t>
            </a:r>
            <a:endParaRPr sz="1400" dirty="0">
              <a:solidFill>
                <a:schemeClr val="tx1"/>
              </a:solidFill>
            </a:endParaRPr>
          </a:p>
          <a:p>
            <a:pPr marL="285750" lvl="0" indent="-285750" algn="l" rtl="0">
              <a:spcBef>
                <a:spcPts val="1600"/>
              </a:spcBef>
              <a:spcAft>
                <a:spcPts val="0"/>
              </a:spcAft>
              <a:buClr>
                <a:schemeClr val="tx1"/>
              </a:buClr>
              <a:buFont typeface="Wingdings" panose="05000000000000000000" pitchFamily="2" charset="2"/>
              <a:buChar char="v"/>
            </a:pPr>
            <a:r>
              <a:rPr lang="en" sz="1400" dirty="0">
                <a:solidFill>
                  <a:schemeClr val="tx1"/>
                </a:solidFill>
              </a:rPr>
              <a:t>Global reach through acquisitions of British Caledonian and a stake of Sabena World Airlines (Jick &amp; Peiperl, 2011, p. 34)</a:t>
            </a:r>
            <a:endParaRPr sz="1400" dirty="0">
              <a:solidFill>
                <a:schemeClr val="tx1"/>
              </a:solidFill>
            </a:endParaRPr>
          </a:p>
          <a:p>
            <a:pPr marL="285750" lvl="0" indent="-285750" algn="l" rtl="0">
              <a:spcBef>
                <a:spcPts val="1600"/>
              </a:spcBef>
              <a:spcAft>
                <a:spcPts val="0"/>
              </a:spcAft>
              <a:buClr>
                <a:schemeClr val="tx1"/>
              </a:buClr>
              <a:buFont typeface="Wingdings" panose="05000000000000000000" pitchFamily="2" charset="2"/>
              <a:buChar char="v"/>
            </a:pPr>
            <a:r>
              <a:rPr lang="en" sz="1400" dirty="0">
                <a:solidFill>
                  <a:schemeClr val="tx1"/>
                </a:solidFill>
              </a:rPr>
              <a:t>Cost cutting measures and privatization makes them one of the most profitable 	             airlines (Jick &amp; Peiperl, 2011, p. 25)</a:t>
            </a:r>
            <a:endParaRPr sz="1400" dirty="0">
              <a:solidFill>
                <a:schemeClr val="tx1"/>
              </a:solidFill>
            </a:endParaRPr>
          </a:p>
          <a:p>
            <a:pPr marL="0" lvl="0" indent="0" algn="l" rtl="0">
              <a:spcBef>
                <a:spcPts val="1600"/>
              </a:spcBef>
              <a:spcAft>
                <a:spcPts val="0"/>
              </a:spcAft>
              <a:buNone/>
            </a:pPr>
            <a:endParaRPr sz="1200" dirty="0"/>
          </a:p>
          <a:p>
            <a:pPr marL="0" lvl="0" indent="0" algn="l" rtl="0">
              <a:spcBef>
                <a:spcPts val="1600"/>
              </a:spcBef>
              <a:spcAft>
                <a:spcPts val="0"/>
              </a:spcAft>
              <a:buNone/>
            </a:pPr>
            <a:endParaRPr sz="1200" dirty="0"/>
          </a:p>
          <a:p>
            <a:pPr marL="0" lvl="0" indent="0" algn="l" rtl="0">
              <a:spcBef>
                <a:spcPts val="1600"/>
              </a:spcBef>
              <a:spcAft>
                <a:spcPts val="1600"/>
              </a:spcAft>
              <a:buNone/>
            </a:pPr>
            <a:endParaRPr sz="1200" dirty="0"/>
          </a:p>
        </p:txBody>
      </p:sp>
      <p:pic>
        <p:nvPicPr>
          <p:cNvPr id="103" name="Google Shape;103;p15"/>
          <p:cNvPicPr preferRelativeResize="0"/>
          <p:nvPr/>
        </p:nvPicPr>
        <p:blipFill>
          <a:blip r:embed="rId3">
            <a:alphaModFix/>
          </a:blip>
          <a:stretch>
            <a:fillRect/>
          </a:stretch>
        </p:blipFill>
        <p:spPr>
          <a:xfrm>
            <a:off x="5852477" y="341661"/>
            <a:ext cx="2979823" cy="16131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6"/>
          <p:cNvSpPr txBox="1">
            <a:spLocks noGrp="1"/>
          </p:cNvSpPr>
          <p:nvPr>
            <p:ph type="title"/>
          </p:nvPr>
        </p:nvSpPr>
        <p:spPr>
          <a:xfrm>
            <a:off x="580650" y="222562"/>
            <a:ext cx="3530700" cy="64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Primary Problem</a:t>
            </a:r>
            <a:endParaRPr sz="2800" dirty="0"/>
          </a:p>
        </p:txBody>
      </p:sp>
      <p:sp>
        <p:nvSpPr>
          <p:cNvPr id="109" name="Google Shape;109;p16"/>
          <p:cNvSpPr txBox="1">
            <a:spLocks noGrp="1"/>
          </p:cNvSpPr>
          <p:nvPr>
            <p:ph type="body" idx="1"/>
          </p:nvPr>
        </p:nvSpPr>
        <p:spPr>
          <a:xfrm>
            <a:off x="580650" y="890381"/>
            <a:ext cx="4260300" cy="3823825"/>
          </a:xfrm>
          <a:prstGeom prst="rect">
            <a:avLst/>
          </a:prstGeom>
        </p:spPr>
        <p:txBody>
          <a:bodyPr spcFirstLastPara="1" wrap="square" lIns="91425" tIns="91425" rIns="91425" bIns="91425" anchor="t" anchorCtr="0">
            <a:noAutofit/>
          </a:bodyPr>
          <a:lstStyle/>
          <a:p>
            <a:pPr marL="914400" lvl="0" indent="0" rtl="0">
              <a:spcBef>
                <a:spcPts val="0"/>
              </a:spcBef>
              <a:spcAft>
                <a:spcPts val="0"/>
              </a:spcAft>
              <a:buNone/>
            </a:pPr>
            <a:r>
              <a:rPr lang="en" sz="2000" b="1" dirty="0">
                <a:solidFill>
                  <a:schemeClr val="tx1"/>
                </a:solidFill>
              </a:rPr>
              <a:t>Financial </a:t>
            </a:r>
            <a:endParaRPr sz="2000" b="1" dirty="0">
              <a:solidFill>
                <a:schemeClr val="tx1"/>
              </a:solidFill>
            </a:endParaRPr>
          </a:p>
          <a:p>
            <a:pPr marL="457200" lvl="0" indent="-355600" algn="l" rtl="0">
              <a:lnSpc>
                <a:spcPct val="200000"/>
              </a:lnSpc>
              <a:spcBef>
                <a:spcPts val="1600"/>
              </a:spcBef>
              <a:spcAft>
                <a:spcPts val="0"/>
              </a:spcAft>
              <a:buClr>
                <a:schemeClr val="tx1"/>
              </a:buClr>
              <a:buSzPts val="2000"/>
              <a:buFont typeface="Wingdings" panose="05000000000000000000" pitchFamily="2" charset="2"/>
              <a:buChar char="v"/>
            </a:pPr>
            <a:r>
              <a:rPr lang="en" dirty="0">
                <a:solidFill>
                  <a:schemeClr val="tx1"/>
                </a:solidFill>
              </a:rPr>
              <a:t>Decrease in passenger volume</a:t>
            </a:r>
            <a:endParaRPr dirty="0">
              <a:solidFill>
                <a:schemeClr val="tx1"/>
              </a:solidFill>
            </a:endParaRPr>
          </a:p>
          <a:p>
            <a:pPr marL="457200" lvl="0" indent="-355600" algn="l" rtl="0">
              <a:lnSpc>
                <a:spcPct val="200000"/>
              </a:lnSpc>
              <a:spcBef>
                <a:spcPts val="0"/>
              </a:spcBef>
              <a:spcAft>
                <a:spcPts val="0"/>
              </a:spcAft>
              <a:buClr>
                <a:schemeClr val="tx1"/>
              </a:buClr>
              <a:buSzPts val="2000"/>
              <a:buFont typeface="Wingdings" panose="05000000000000000000" pitchFamily="2" charset="2"/>
              <a:buChar char="v"/>
            </a:pPr>
            <a:r>
              <a:rPr lang="en" dirty="0">
                <a:solidFill>
                  <a:schemeClr val="tx1"/>
                </a:solidFill>
              </a:rPr>
              <a:t>Low productivit</a:t>
            </a:r>
            <a:r>
              <a:rPr lang="en-CA" dirty="0">
                <a:solidFill>
                  <a:schemeClr val="tx1"/>
                </a:solidFill>
              </a:rPr>
              <a:t>y</a:t>
            </a:r>
            <a:endParaRPr dirty="0">
              <a:solidFill>
                <a:schemeClr val="tx1"/>
              </a:solidFill>
            </a:endParaRPr>
          </a:p>
          <a:p>
            <a:pPr marL="457200" lvl="0" indent="-355600" algn="l" rtl="0">
              <a:lnSpc>
                <a:spcPct val="200000"/>
              </a:lnSpc>
              <a:spcBef>
                <a:spcPts val="0"/>
              </a:spcBef>
              <a:spcAft>
                <a:spcPts val="0"/>
              </a:spcAft>
              <a:buClr>
                <a:schemeClr val="tx1"/>
              </a:buClr>
              <a:buSzPts val="2000"/>
              <a:buFont typeface="Wingdings" panose="05000000000000000000" pitchFamily="2" charset="2"/>
              <a:buChar char="v"/>
            </a:pPr>
            <a:r>
              <a:rPr lang="en" dirty="0">
                <a:solidFill>
                  <a:schemeClr val="tx1"/>
                </a:solidFill>
              </a:rPr>
              <a:t>Overstaffe</a:t>
            </a:r>
            <a:r>
              <a:rPr lang="en-CA" dirty="0">
                <a:solidFill>
                  <a:schemeClr val="tx1"/>
                </a:solidFill>
              </a:rPr>
              <a:t>d</a:t>
            </a:r>
            <a:endParaRPr dirty="0">
              <a:solidFill>
                <a:schemeClr val="tx1"/>
              </a:solidFill>
            </a:endParaRPr>
          </a:p>
          <a:p>
            <a:pPr marL="457200" lvl="0" indent="-355600" algn="l" rtl="0">
              <a:lnSpc>
                <a:spcPct val="200000"/>
              </a:lnSpc>
              <a:spcBef>
                <a:spcPts val="0"/>
              </a:spcBef>
              <a:spcAft>
                <a:spcPts val="0"/>
              </a:spcAft>
              <a:buClr>
                <a:schemeClr val="tx1"/>
              </a:buClr>
              <a:buSzPts val="2000"/>
              <a:buFont typeface="Wingdings" panose="05000000000000000000" pitchFamily="2" charset="2"/>
              <a:buChar char="v"/>
            </a:pPr>
            <a:r>
              <a:rPr lang="en" dirty="0">
                <a:solidFill>
                  <a:schemeClr val="tx1"/>
                </a:solidFill>
              </a:rPr>
              <a:t>Nearing Bankruptcy</a:t>
            </a:r>
            <a:endParaRPr dirty="0">
              <a:solidFill>
                <a:schemeClr val="tx1"/>
              </a:solidFill>
            </a:endParaRPr>
          </a:p>
          <a:p>
            <a:pPr marL="457200" lvl="0" indent="-355600" algn="l" rtl="0">
              <a:lnSpc>
                <a:spcPct val="200000"/>
              </a:lnSpc>
              <a:spcBef>
                <a:spcPts val="0"/>
              </a:spcBef>
              <a:spcAft>
                <a:spcPts val="0"/>
              </a:spcAft>
              <a:buClr>
                <a:schemeClr val="tx1"/>
              </a:buClr>
              <a:buSzPts val="2000"/>
              <a:buFont typeface="Wingdings" panose="05000000000000000000" pitchFamily="2" charset="2"/>
              <a:buChar char="v"/>
            </a:pPr>
            <a:r>
              <a:rPr lang="en" dirty="0">
                <a:solidFill>
                  <a:schemeClr val="tx1"/>
                </a:solidFill>
              </a:rPr>
              <a:t>Excessive costs</a:t>
            </a:r>
            <a:endParaRPr dirty="0">
              <a:solidFill>
                <a:schemeClr val="tx1"/>
              </a:solidFill>
            </a:endParaRPr>
          </a:p>
          <a:p>
            <a:pPr marL="0" lvl="0" indent="0" algn="l" rtl="0">
              <a:spcBef>
                <a:spcPts val="1600"/>
              </a:spcBef>
              <a:spcAft>
                <a:spcPts val="1600"/>
              </a:spcAft>
              <a:buNone/>
            </a:pPr>
            <a:endParaRPr sz="1400" dirty="0"/>
          </a:p>
        </p:txBody>
      </p:sp>
      <p:sp>
        <p:nvSpPr>
          <p:cNvPr id="110" name="Google Shape;110;p16"/>
          <p:cNvSpPr txBox="1">
            <a:spLocks noGrp="1"/>
          </p:cNvSpPr>
          <p:nvPr>
            <p:ph type="title" idx="4294967295"/>
          </p:nvPr>
        </p:nvSpPr>
        <p:spPr>
          <a:xfrm>
            <a:off x="5399088" y="222250"/>
            <a:ext cx="3744912" cy="6492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Secondary Problem</a:t>
            </a:r>
            <a:endParaRPr sz="2800" dirty="0"/>
          </a:p>
        </p:txBody>
      </p:sp>
      <p:sp>
        <p:nvSpPr>
          <p:cNvPr id="111" name="Google Shape;111;p16"/>
          <p:cNvSpPr txBox="1">
            <a:spLocks noGrp="1"/>
          </p:cNvSpPr>
          <p:nvPr>
            <p:ph type="body" idx="4294967295"/>
          </p:nvPr>
        </p:nvSpPr>
        <p:spPr>
          <a:xfrm>
            <a:off x="4883150" y="896938"/>
            <a:ext cx="4260850" cy="268763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tx1"/>
                </a:solidFill>
              </a:rPr>
              <a:t>Poor company culture</a:t>
            </a:r>
            <a:endParaRPr lang="en" sz="300" dirty="0">
              <a:solidFill>
                <a:schemeClr val="tx1"/>
              </a:solidFill>
            </a:endParaRPr>
          </a:p>
          <a:p>
            <a:pPr marL="457200" marR="0" lvl="0" indent="-355600" rtl="0">
              <a:lnSpc>
                <a:spcPct val="200000"/>
              </a:lnSpc>
              <a:spcBef>
                <a:spcPts val="1600"/>
              </a:spcBef>
              <a:spcAft>
                <a:spcPts val="0"/>
              </a:spcAft>
              <a:buClr>
                <a:schemeClr val="tx1"/>
              </a:buClr>
              <a:buSzPts val="2000"/>
              <a:buFont typeface="Wingdings" panose="05000000000000000000" pitchFamily="2" charset="2"/>
              <a:buChar char="v"/>
            </a:pPr>
            <a:r>
              <a:rPr lang="en" dirty="0">
                <a:solidFill>
                  <a:schemeClr val="tx1"/>
                </a:solidFill>
              </a:rPr>
              <a:t>Low morale</a:t>
            </a:r>
            <a:endParaRPr dirty="0">
              <a:solidFill>
                <a:schemeClr val="tx1"/>
              </a:solidFill>
            </a:endParaRPr>
          </a:p>
          <a:p>
            <a:pPr marL="457200" marR="0" lvl="0" indent="-355600" rtl="0">
              <a:lnSpc>
                <a:spcPct val="200000"/>
              </a:lnSpc>
              <a:spcBef>
                <a:spcPts val="0"/>
              </a:spcBef>
              <a:spcAft>
                <a:spcPts val="0"/>
              </a:spcAft>
              <a:buClr>
                <a:schemeClr val="tx1"/>
              </a:buClr>
              <a:buSzPts val="2000"/>
              <a:buFont typeface="Wingdings" panose="05000000000000000000" pitchFamily="2" charset="2"/>
              <a:buChar char="v"/>
            </a:pPr>
            <a:r>
              <a:rPr lang="en" dirty="0">
                <a:solidFill>
                  <a:schemeClr val="tx1"/>
                </a:solidFill>
              </a:rPr>
              <a:t>Division amongst employees</a:t>
            </a:r>
            <a:endParaRPr dirty="0">
              <a:solidFill>
                <a:schemeClr val="tx1"/>
              </a:solidFill>
            </a:endParaRPr>
          </a:p>
          <a:p>
            <a:pPr marL="457200" marR="0" lvl="0" indent="-355600" rtl="0">
              <a:lnSpc>
                <a:spcPct val="200000"/>
              </a:lnSpc>
              <a:spcBef>
                <a:spcPts val="0"/>
              </a:spcBef>
              <a:spcAft>
                <a:spcPts val="0"/>
              </a:spcAft>
              <a:buClr>
                <a:schemeClr val="tx1"/>
              </a:buClr>
              <a:buSzPts val="2000"/>
              <a:buFont typeface="Wingdings" panose="05000000000000000000" pitchFamily="2" charset="2"/>
              <a:buChar char="v"/>
            </a:pPr>
            <a:r>
              <a:rPr lang="en" dirty="0">
                <a:solidFill>
                  <a:schemeClr val="tx1"/>
                </a:solidFill>
              </a:rPr>
              <a:t>Organizational conflicts</a:t>
            </a:r>
            <a:endParaRPr dirty="0">
              <a:solidFill>
                <a:schemeClr val="tx1"/>
              </a:solidFill>
            </a:endParaRPr>
          </a:p>
          <a:p>
            <a:pPr marL="0" lvl="0" indent="0" algn="l" rtl="0">
              <a:spcBef>
                <a:spcPts val="1600"/>
              </a:spcBef>
              <a:spcAft>
                <a:spcPts val="1600"/>
              </a:spcAft>
              <a:buNone/>
            </a:pPr>
            <a:endParaRPr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7"/>
          <p:cNvSpPr txBox="1">
            <a:spLocks noGrp="1"/>
          </p:cNvSpPr>
          <p:nvPr>
            <p:ph type="title"/>
          </p:nvPr>
        </p:nvSpPr>
        <p:spPr>
          <a:xfrm>
            <a:off x="311700" y="-148725"/>
            <a:ext cx="8520600" cy="607800"/>
          </a:xfrm>
          <a:prstGeom prst="rect">
            <a:avLst/>
          </a:prstGeom>
        </p:spPr>
        <p:txBody>
          <a:bodyPr spcFirstLastPara="1" wrap="square" lIns="91425" tIns="91425" rIns="91425" bIns="91425" anchor="t" anchorCtr="0">
            <a:noAutofit/>
          </a:bodyPr>
          <a:lstStyle/>
          <a:p>
            <a:pPr marL="3200400" lvl="0" indent="457200" algn="l" rtl="0">
              <a:spcBef>
                <a:spcPts val="0"/>
              </a:spcBef>
              <a:spcAft>
                <a:spcPts val="0"/>
              </a:spcAft>
              <a:buNone/>
            </a:pPr>
            <a:r>
              <a:rPr lang="en" sz="2800" dirty="0"/>
              <a:t>PEST</a:t>
            </a:r>
            <a:endParaRPr sz="2800" dirty="0"/>
          </a:p>
        </p:txBody>
      </p:sp>
      <p:graphicFrame>
        <p:nvGraphicFramePr>
          <p:cNvPr id="117" name="Google Shape;117;p17"/>
          <p:cNvGraphicFramePr/>
          <p:nvPr>
            <p:extLst>
              <p:ext uri="{D42A27DB-BD31-4B8C-83A1-F6EECF244321}">
                <p14:modId xmlns:p14="http://schemas.microsoft.com/office/powerpoint/2010/main" val="962765041"/>
              </p:ext>
            </p:extLst>
          </p:nvPr>
        </p:nvGraphicFramePr>
        <p:xfrm>
          <a:off x="54850" y="322175"/>
          <a:ext cx="9034300" cy="4963700"/>
        </p:xfrm>
        <a:graphic>
          <a:graphicData uri="http://schemas.openxmlformats.org/drawingml/2006/table">
            <a:tbl>
              <a:tblPr>
                <a:noFill/>
                <a:tableStyleId>{0BF3E762-528C-4900-8F73-87496117937B}</a:tableStyleId>
              </a:tblPr>
              <a:tblGrid>
                <a:gridCol w="4517150">
                  <a:extLst>
                    <a:ext uri="{9D8B030D-6E8A-4147-A177-3AD203B41FA5}">
                      <a16:colId xmlns:a16="http://schemas.microsoft.com/office/drawing/2014/main" val="20000"/>
                    </a:ext>
                  </a:extLst>
                </a:gridCol>
                <a:gridCol w="4517150">
                  <a:extLst>
                    <a:ext uri="{9D8B030D-6E8A-4147-A177-3AD203B41FA5}">
                      <a16:colId xmlns:a16="http://schemas.microsoft.com/office/drawing/2014/main" val="20001"/>
                    </a:ext>
                  </a:extLst>
                </a:gridCol>
              </a:tblGrid>
              <a:tr h="2338250">
                <a:tc>
                  <a:txBody>
                    <a:bodyPr/>
                    <a:lstStyle/>
                    <a:p>
                      <a:pPr marL="0" lvl="0" indent="0" algn="l" rtl="0">
                        <a:spcBef>
                          <a:spcPts val="1200"/>
                        </a:spcBef>
                        <a:spcAft>
                          <a:spcPts val="0"/>
                        </a:spcAft>
                        <a:buNone/>
                      </a:pPr>
                      <a:r>
                        <a:rPr lang="en" b="1" dirty="0">
                          <a:solidFill>
                            <a:schemeClr val="tx1"/>
                          </a:solidFill>
                          <a:latin typeface="Roboto"/>
                          <a:ea typeface="Roboto"/>
                          <a:cs typeface="Roboto"/>
                          <a:sym typeface="Roboto"/>
                        </a:rPr>
                        <a:t>Political</a:t>
                      </a:r>
                      <a:endParaRPr b="1" dirty="0">
                        <a:solidFill>
                          <a:schemeClr val="tx1"/>
                        </a:solidFill>
                        <a:latin typeface="Roboto"/>
                        <a:ea typeface="Roboto"/>
                        <a:cs typeface="Roboto"/>
                        <a:sym typeface="Roboto"/>
                      </a:endParaRPr>
                    </a:p>
                    <a:p>
                      <a:pPr marL="0" lvl="0" indent="0" algn="l" rtl="0">
                        <a:spcBef>
                          <a:spcPts val="1200"/>
                        </a:spcBef>
                        <a:spcAft>
                          <a:spcPts val="0"/>
                        </a:spcAft>
                        <a:buNone/>
                      </a:pPr>
                      <a:r>
                        <a:rPr lang="en" sz="1200" dirty="0">
                          <a:solidFill>
                            <a:schemeClr val="tx1"/>
                          </a:solidFill>
                          <a:latin typeface="Roboto"/>
                          <a:ea typeface="Roboto"/>
                          <a:cs typeface="Roboto"/>
                          <a:sym typeface="Roboto"/>
                        </a:rPr>
                        <a:t> British airways must comply with government laws and regulations of British and Europe in order to continue its operations (Jick &amp; Peiperl, 2011, p. 33).</a:t>
                      </a:r>
                      <a:endParaRPr sz="1200" dirty="0">
                        <a:solidFill>
                          <a:schemeClr val="tx1"/>
                        </a:solidFill>
                        <a:latin typeface="Roboto"/>
                        <a:ea typeface="Roboto"/>
                        <a:cs typeface="Roboto"/>
                        <a:sym typeface="Roboto"/>
                      </a:endParaRPr>
                    </a:p>
                    <a:p>
                      <a:pPr marL="0" lvl="0" indent="0" algn="l" rtl="0">
                        <a:spcBef>
                          <a:spcPts val="1200"/>
                        </a:spcBef>
                        <a:spcAft>
                          <a:spcPts val="0"/>
                        </a:spcAft>
                        <a:buNone/>
                      </a:pPr>
                      <a:r>
                        <a:rPr lang="en" sz="1200" dirty="0">
                          <a:solidFill>
                            <a:schemeClr val="tx1"/>
                          </a:solidFill>
                          <a:latin typeface="Roboto"/>
                          <a:ea typeface="Roboto"/>
                          <a:cs typeface="Roboto"/>
                          <a:sym typeface="Roboto"/>
                        </a:rPr>
                        <a:t> United States flight regulations concerns and due to increase threat of terrorism British Airways had to stop fights (Jick &amp; Peiperl, 2011, p. 33).</a:t>
                      </a:r>
                      <a:endParaRPr sz="1200" dirty="0">
                        <a:solidFill>
                          <a:schemeClr val="tx1"/>
                        </a:solidFill>
                        <a:latin typeface="Roboto"/>
                        <a:ea typeface="Roboto"/>
                        <a:cs typeface="Roboto"/>
                        <a:sym typeface="Roboto"/>
                      </a:endParaRPr>
                    </a:p>
                    <a:p>
                      <a:pPr marL="0" lvl="0" indent="0" algn="l" rtl="0">
                        <a:spcBef>
                          <a:spcPts val="1200"/>
                        </a:spcBef>
                        <a:spcAft>
                          <a:spcPts val="0"/>
                        </a:spcAft>
                        <a:buNone/>
                      </a:pPr>
                      <a:r>
                        <a:rPr lang="en" sz="1200" dirty="0">
                          <a:solidFill>
                            <a:schemeClr val="tx1"/>
                          </a:solidFill>
                          <a:latin typeface="Roboto"/>
                          <a:ea typeface="Roboto"/>
                          <a:cs typeface="Roboto"/>
                          <a:sym typeface="Roboto"/>
                        </a:rPr>
                        <a:t>The Civil Aviation Authority wanted to force BA and British Caledonia to swap air routes (Jick &amp; Peiperl, 2011, p. 33).</a:t>
                      </a:r>
                      <a:endParaRPr sz="1200" dirty="0">
                        <a:solidFill>
                          <a:schemeClr val="tx1"/>
                        </a:solidFill>
                        <a:latin typeface="Roboto"/>
                        <a:ea typeface="Roboto"/>
                        <a:cs typeface="Roboto"/>
                        <a:sym typeface="Roboto"/>
                      </a:endParaRPr>
                    </a:p>
                  </a:txBody>
                  <a:tcPr marL="91425" marR="91425" marT="91425" marB="91425"/>
                </a:tc>
                <a:tc>
                  <a:txBody>
                    <a:bodyPr/>
                    <a:lstStyle/>
                    <a:p>
                      <a:pPr marL="0" lvl="0" indent="0" algn="l" rtl="0">
                        <a:spcBef>
                          <a:spcPts val="1200"/>
                        </a:spcBef>
                        <a:spcAft>
                          <a:spcPts val="0"/>
                        </a:spcAft>
                        <a:buNone/>
                      </a:pPr>
                      <a:r>
                        <a:rPr lang="en" b="1">
                          <a:solidFill>
                            <a:schemeClr val="tx1"/>
                          </a:solidFill>
                          <a:latin typeface="Roboto"/>
                          <a:ea typeface="Roboto"/>
                          <a:cs typeface="Roboto"/>
                          <a:sym typeface="Roboto"/>
                        </a:rPr>
                        <a:t>Economic</a:t>
                      </a:r>
                      <a:endParaRPr b="1">
                        <a:solidFill>
                          <a:schemeClr val="tx1"/>
                        </a:solidFill>
                        <a:latin typeface="Roboto"/>
                        <a:ea typeface="Roboto"/>
                        <a:cs typeface="Roboto"/>
                        <a:sym typeface="Roboto"/>
                      </a:endParaRPr>
                    </a:p>
                    <a:p>
                      <a:pPr marL="0" lvl="0" indent="0" algn="l" rtl="0">
                        <a:spcBef>
                          <a:spcPts val="1200"/>
                        </a:spcBef>
                        <a:spcAft>
                          <a:spcPts val="0"/>
                        </a:spcAft>
                        <a:buNone/>
                      </a:pPr>
                      <a:r>
                        <a:rPr lang="en" sz="1200">
                          <a:solidFill>
                            <a:schemeClr val="tx1"/>
                          </a:solidFill>
                          <a:latin typeface="Roboto"/>
                          <a:ea typeface="Roboto"/>
                          <a:cs typeface="Roboto"/>
                          <a:sym typeface="Roboto"/>
                        </a:rPr>
                        <a:t> Due to British economic crisis British Airways had to sell their aircrafts (Explore our past, March 1981).</a:t>
                      </a:r>
                      <a:endParaRPr sz="1200">
                        <a:solidFill>
                          <a:schemeClr val="tx1"/>
                        </a:solidFill>
                        <a:latin typeface="Roboto"/>
                        <a:ea typeface="Roboto"/>
                        <a:cs typeface="Roboto"/>
                        <a:sym typeface="Roboto"/>
                      </a:endParaRPr>
                    </a:p>
                    <a:p>
                      <a:pPr marL="0" lvl="0" indent="0" algn="l" rtl="0">
                        <a:spcBef>
                          <a:spcPts val="1200"/>
                        </a:spcBef>
                        <a:spcAft>
                          <a:spcPts val="0"/>
                        </a:spcAft>
                        <a:buNone/>
                      </a:pPr>
                      <a:r>
                        <a:rPr lang="en" sz="1200">
                          <a:solidFill>
                            <a:schemeClr val="tx1"/>
                          </a:solidFill>
                          <a:latin typeface="Roboto"/>
                          <a:ea typeface="Roboto"/>
                          <a:cs typeface="Roboto"/>
                          <a:sym typeface="Roboto"/>
                        </a:rPr>
                        <a:t> Exchange rate difference between pounds and euros.    </a:t>
                      </a:r>
                      <a:endParaRPr sz="1200">
                        <a:solidFill>
                          <a:schemeClr val="tx1"/>
                        </a:solidFill>
                        <a:latin typeface="Roboto"/>
                        <a:ea typeface="Roboto"/>
                        <a:cs typeface="Roboto"/>
                        <a:sym typeface="Roboto"/>
                      </a:endParaRPr>
                    </a:p>
                    <a:p>
                      <a:pPr marL="0" lvl="0" indent="0" algn="l" rtl="0">
                        <a:spcBef>
                          <a:spcPts val="1200"/>
                        </a:spcBef>
                        <a:spcAft>
                          <a:spcPts val="1200"/>
                        </a:spcAft>
                        <a:buNone/>
                      </a:pPr>
                      <a:r>
                        <a:rPr lang="en" sz="1200">
                          <a:solidFill>
                            <a:schemeClr val="tx1"/>
                          </a:solidFill>
                          <a:latin typeface="Roboto"/>
                          <a:ea typeface="Roboto"/>
                          <a:cs typeface="Roboto"/>
                          <a:sym typeface="Roboto"/>
                        </a:rPr>
                        <a:t> Due to increased fuel prices and British recession British Airways had to cut staff, drop unprofitable routes and had to early retire older aircrafts (Jick &amp; Peiperl, 2011, p. 29).</a:t>
                      </a:r>
                      <a:endParaRPr sz="1200">
                        <a:solidFill>
                          <a:schemeClr val="tx1"/>
                        </a:solidFill>
                        <a:latin typeface="Roboto"/>
                        <a:ea typeface="Roboto"/>
                        <a:cs typeface="Roboto"/>
                        <a:sym typeface="Roboto"/>
                      </a:endParaRPr>
                    </a:p>
                  </a:txBody>
                  <a:tcPr marL="91425" marR="91425" marT="91425" marB="91425"/>
                </a:tc>
                <a:extLst>
                  <a:ext uri="{0D108BD9-81ED-4DB2-BD59-A6C34878D82A}">
                    <a16:rowId xmlns:a16="http://schemas.microsoft.com/office/drawing/2014/main" val="10000"/>
                  </a:ext>
                </a:extLst>
              </a:tr>
              <a:tr h="2625450">
                <a:tc>
                  <a:txBody>
                    <a:bodyPr/>
                    <a:lstStyle/>
                    <a:p>
                      <a:pPr marL="0" lvl="0" indent="0" algn="l" rtl="0">
                        <a:spcBef>
                          <a:spcPts val="1200"/>
                        </a:spcBef>
                        <a:spcAft>
                          <a:spcPts val="0"/>
                        </a:spcAft>
                        <a:buNone/>
                      </a:pPr>
                      <a:r>
                        <a:rPr lang="en" b="1" dirty="0">
                          <a:solidFill>
                            <a:schemeClr val="tx1"/>
                          </a:solidFill>
                          <a:latin typeface="Roboto"/>
                          <a:ea typeface="Roboto"/>
                          <a:cs typeface="Roboto"/>
                          <a:sym typeface="Roboto"/>
                        </a:rPr>
                        <a:t>Social</a:t>
                      </a:r>
                      <a:endParaRPr b="1" dirty="0">
                        <a:solidFill>
                          <a:schemeClr val="tx1"/>
                        </a:solidFill>
                        <a:latin typeface="Roboto"/>
                        <a:ea typeface="Roboto"/>
                        <a:cs typeface="Roboto"/>
                        <a:sym typeface="Roboto"/>
                      </a:endParaRPr>
                    </a:p>
                    <a:p>
                      <a:pPr marL="0" lvl="0" indent="0" algn="l" rtl="0">
                        <a:spcBef>
                          <a:spcPts val="1200"/>
                        </a:spcBef>
                        <a:spcAft>
                          <a:spcPts val="0"/>
                        </a:spcAft>
                        <a:buNone/>
                      </a:pPr>
                      <a:r>
                        <a:rPr lang="en" sz="1100" dirty="0">
                          <a:solidFill>
                            <a:schemeClr val="tx1"/>
                          </a:solidFill>
                          <a:latin typeface="Roboto"/>
                          <a:ea typeface="Roboto"/>
                          <a:cs typeface="Roboto"/>
                          <a:sym typeface="Roboto"/>
                        </a:rPr>
                        <a:t>British Airways improved customer services and customer satisfaction by introducing the People First program in December 1983 (Jick &amp; Peiperl, 2011, p. 31).</a:t>
                      </a:r>
                      <a:endParaRPr sz="1100" dirty="0">
                        <a:solidFill>
                          <a:schemeClr val="tx1"/>
                        </a:solidFill>
                        <a:latin typeface="Roboto"/>
                        <a:ea typeface="Roboto"/>
                        <a:cs typeface="Roboto"/>
                        <a:sym typeface="Roboto"/>
                      </a:endParaRPr>
                    </a:p>
                    <a:p>
                      <a:pPr marL="0" lvl="0" indent="0" algn="l" rtl="0">
                        <a:spcBef>
                          <a:spcPts val="1200"/>
                        </a:spcBef>
                        <a:spcAft>
                          <a:spcPts val="0"/>
                        </a:spcAft>
                        <a:buNone/>
                      </a:pPr>
                      <a:r>
                        <a:rPr lang="en" sz="1100" dirty="0">
                          <a:solidFill>
                            <a:schemeClr val="tx1"/>
                          </a:solidFill>
                          <a:latin typeface="Roboto"/>
                          <a:ea typeface="Roboto"/>
                          <a:cs typeface="Roboto"/>
                          <a:sym typeface="Roboto"/>
                        </a:rPr>
                        <a:t>Advertisement campaigns like “The World’s Favourite Airline” were introduced to change corporate image (Jick &amp; Peiperl, 2011, p. 30).</a:t>
                      </a:r>
                      <a:endParaRPr sz="1100" dirty="0">
                        <a:solidFill>
                          <a:schemeClr val="tx1"/>
                        </a:solidFill>
                        <a:latin typeface="Roboto"/>
                        <a:ea typeface="Roboto"/>
                        <a:cs typeface="Roboto"/>
                        <a:sym typeface="Roboto"/>
                      </a:endParaRPr>
                    </a:p>
                    <a:p>
                      <a:pPr marL="0" lvl="0" indent="0" algn="l" rtl="0">
                        <a:spcBef>
                          <a:spcPts val="1200"/>
                        </a:spcBef>
                        <a:spcAft>
                          <a:spcPts val="1200"/>
                        </a:spcAft>
                        <a:buNone/>
                      </a:pPr>
                      <a:r>
                        <a:rPr lang="en" sz="1100" dirty="0">
                          <a:solidFill>
                            <a:schemeClr val="tx1"/>
                          </a:solidFill>
                          <a:latin typeface="Roboto"/>
                          <a:ea typeface="Roboto"/>
                          <a:cs typeface="Roboto"/>
                          <a:sym typeface="Roboto"/>
                        </a:rPr>
                        <a:t> British Airways started to focus on globalization; they bought new aircrafts and introduced new routes (Jick &amp; Peiperl, 2011, p. 33-34).</a:t>
                      </a:r>
                      <a:endParaRPr dirty="0">
                        <a:solidFill>
                          <a:schemeClr val="tx1"/>
                        </a:solidFill>
                        <a:latin typeface="Roboto"/>
                        <a:ea typeface="Roboto"/>
                        <a:cs typeface="Roboto"/>
                        <a:sym typeface="Roboto"/>
                      </a:endParaRPr>
                    </a:p>
                  </a:txBody>
                  <a:tcPr marL="91425" marR="91425" marT="91425" marB="91425"/>
                </a:tc>
                <a:tc>
                  <a:txBody>
                    <a:bodyPr/>
                    <a:lstStyle/>
                    <a:p>
                      <a:pPr marL="0" lvl="0" indent="0" algn="l" rtl="0">
                        <a:spcBef>
                          <a:spcPts val="1200"/>
                        </a:spcBef>
                        <a:spcAft>
                          <a:spcPts val="0"/>
                        </a:spcAft>
                        <a:buNone/>
                      </a:pPr>
                      <a:r>
                        <a:rPr lang="en" b="1" dirty="0">
                          <a:solidFill>
                            <a:schemeClr val="tx1"/>
                          </a:solidFill>
                          <a:latin typeface="Roboto"/>
                          <a:ea typeface="Roboto"/>
                          <a:cs typeface="Roboto"/>
                          <a:sym typeface="Roboto"/>
                        </a:rPr>
                        <a:t>Technological</a:t>
                      </a:r>
                      <a:endParaRPr b="1" dirty="0">
                        <a:solidFill>
                          <a:schemeClr val="tx1"/>
                        </a:solidFill>
                        <a:latin typeface="Roboto"/>
                        <a:ea typeface="Roboto"/>
                        <a:cs typeface="Roboto"/>
                        <a:sym typeface="Roboto"/>
                      </a:endParaRPr>
                    </a:p>
                    <a:p>
                      <a:pPr marL="0" lvl="0" indent="0" algn="l" rtl="0">
                        <a:spcBef>
                          <a:spcPts val="1200"/>
                        </a:spcBef>
                        <a:spcAft>
                          <a:spcPts val="0"/>
                        </a:spcAft>
                        <a:buNone/>
                      </a:pPr>
                      <a:r>
                        <a:rPr lang="en" sz="1200" dirty="0">
                          <a:solidFill>
                            <a:schemeClr val="tx1"/>
                          </a:solidFill>
                          <a:latin typeface="Roboto"/>
                          <a:ea typeface="Roboto"/>
                          <a:cs typeface="Roboto"/>
                          <a:sym typeface="Roboto"/>
                        </a:rPr>
                        <a:t>Investing in new technology to cut costs and find new opportunities like introduction of first-class services (Explore our past, March 1989).</a:t>
                      </a:r>
                      <a:endParaRPr sz="1200" dirty="0">
                        <a:solidFill>
                          <a:schemeClr val="tx1"/>
                        </a:solidFill>
                        <a:latin typeface="Roboto"/>
                        <a:ea typeface="Roboto"/>
                        <a:cs typeface="Roboto"/>
                        <a:sym typeface="Roboto"/>
                      </a:endParaRPr>
                    </a:p>
                    <a:p>
                      <a:pPr marL="0" lvl="0" indent="0" algn="l" rtl="0">
                        <a:spcBef>
                          <a:spcPts val="1200"/>
                        </a:spcBef>
                        <a:spcAft>
                          <a:spcPts val="0"/>
                        </a:spcAft>
                        <a:buNone/>
                      </a:pPr>
                      <a:r>
                        <a:rPr lang="en" sz="1200" dirty="0">
                          <a:solidFill>
                            <a:schemeClr val="tx1"/>
                          </a:solidFill>
                          <a:latin typeface="Roboto"/>
                          <a:ea typeface="Roboto"/>
                          <a:cs typeface="Roboto"/>
                          <a:sym typeface="Roboto"/>
                        </a:rPr>
                        <a:t>Enhanced satellite and internet                                             marketing.</a:t>
                      </a:r>
                      <a:endParaRPr sz="1200" dirty="0">
                        <a:solidFill>
                          <a:schemeClr val="tx1"/>
                        </a:solidFill>
                        <a:latin typeface="Roboto"/>
                        <a:ea typeface="Roboto"/>
                        <a:cs typeface="Roboto"/>
                        <a:sym typeface="Roboto"/>
                      </a:endParaRPr>
                    </a:p>
                    <a:p>
                      <a:pPr marL="0" lvl="0" indent="0" algn="l" rtl="0">
                        <a:spcBef>
                          <a:spcPts val="1200"/>
                        </a:spcBef>
                        <a:spcAft>
                          <a:spcPts val="1200"/>
                        </a:spcAft>
                        <a:buNone/>
                      </a:pPr>
                      <a:r>
                        <a:rPr lang="en" sz="1200" dirty="0">
                          <a:solidFill>
                            <a:schemeClr val="tx1"/>
                          </a:solidFill>
                          <a:latin typeface="Roboto"/>
                          <a:ea typeface="Roboto"/>
                          <a:cs typeface="Roboto"/>
                          <a:sym typeface="Roboto"/>
                        </a:rPr>
                        <a:t>Online booking </a:t>
                      </a:r>
                      <a:endParaRPr sz="1200" dirty="0">
                        <a:solidFill>
                          <a:schemeClr val="tx1"/>
                        </a:solidFill>
                        <a:latin typeface="Roboto"/>
                        <a:ea typeface="Roboto"/>
                        <a:cs typeface="Roboto"/>
                        <a:sym typeface="Roboto"/>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18"/>
          <p:cNvPicPr preferRelativeResize="0"/>
          <p:nvPr/>
        </p:nvPicPr>
        <p:blipFill>
          <a:blip r:embed="rId3">
            <a:alphaModFix/>
          </a:blip>
          <a:stretch>
            <a:fillRect/>
          </a:stretch>
        </p:blipFill>
        <p:spPr>
          <a:xfrm>
            <a:off x="0" y="2751625"/>
            <a:ext cx="2341924" cy="2094050"/>
          </a:xfrm>
          <a:prstGeom prst="rect">
            <a:avLst/>
          </a:prstGeom>
          <a:noFill/>
          <a:ln>
            <a:noFill/>
          </a:ln>
        </p:spPr>
      </p:pic>
      <p:sp>
        <p:nvSpPr>
          <p:cNvPr id="123" name="Google Shape;123;p18"/>
          <p:cNvSpPr/>
          <p:nvPr/>
        </p:nvSpPr>
        <p:spPr>
          <a:xfrm>
            <a:off x="6627300" y="2290375"/>
            <a:ext cx="2516700" cy="1694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i="1" dirty="0">
                <a:solidFill>
                  <a:schemeClr val="tx1"/>
                </a:solidFill>
                <a:latin typeface="Roboto"/>
                <a:ea typeface="Roboto"/>
                <a:cs typeface="Roboto"/>
                <a:sym typeface="Roboto"/>
              </a:rPr>
              <a:t>Buyer Power </a:t>
            </a:r>
            <a:endParaRPr b="1" i="1"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Threat Level: Low (3)</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Limited buyer options</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BA stronghold on travel destinations</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Superior choice</a:t>
            </a:r>
            <a:endParaRPr sz="1200" dirty="0">
              <a:solidFill>
                <a:schemeClr val="tx1"/>
              </a:solidFill>
              <a:latin typeface="Roboto"/>
              <a:ea typeface="Roboto"/>
              <a:cs typeface="Roboto"/>
              <a:sym typeface="Roboto"/>
            </a:endParaRPr>
          </a:p>
          <a:p>
            <a:pPr marL="457200" lvl="0" indent="0" algn="l" rtl="0">
              <a:lnSpc>
                <a:spcPct val="115000"/>
              </a:lnSpc>
              <a:spcBef>
                <a:spcPts val="0"/>
              </a:spcBef>
              <a:spcAft>
                <a:spcPts val="0"/>
              </a:spcAft>
              <a:buNone/>
            </a:pPr>
            <a:endParaRPr sz="1100" dirty="0">
              <a:latin typeface="Roboto"/>
              <a:ea typeface="Roboto"/>
              <a:cs typeface="Roboto"/>
              <a:sym typeface="Roboto"/>
            </a:endParaRPr>
          </a:p>
        </p:txBody>
      </p:sp>
      <p:sp>
        <p:nvSpPr>
          <p:cNvPr id="124" name="Google Shape;124;p18"/>
          <p:cNvSpPr txBox="1">
            <a:spLocks noGrp="1"/>
          </p:cNvSpPr>
          <p:nvPr>
            <p:ph type="title"/>
          </p:nvPr>
        </p:nvSpPr>
        <p:spPr>
          <a:xfrm>
            <a:off x="311700" y="410000"/>
            <a:ext cx="17850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5 Forces</a:t>
            </a:r>
            <a:endParaRPr sz="2800" dirty="0"/>
          </a:p>
        </p:txBody>
      </p:sp>
      <p:sp>
        <p:nvSpPr>
          <p:cNvPr id="125" name="Google Shape;125;p18"/>
          <p:cNvSpPr/>
          <p:nvPr/>
        </p:nvSpPr>
        <p:spPr>
          <a:xfrm>
            <a:off x="2206675" y="0"/>
            <a:ext cx="2516700" cy="1694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i="1" dirty="0">
                <a:solidFill>
                  <a:schemeClr val="tx1"/>
                </a:solidFill>
                <a:latin typeface="Roboto"/>
                <a:ea typeface="Roboto"/>
                <a:cs typeface="Roboto"/>
                <a:sym typeface="Roboto"/>
              </a:rPr>
              <a:t>Threat of new Entrants</a:t>
            </a:r>
            <a:endParaRPr b="1" i="1"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Threat Level: Low (1)</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High Barrier to Entry</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High Start up Cost</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Regulatory Factors</a:t>
            </a:r>
            <a:endParaRPr sz="1200" dirty="0">
              <a:solidFill>
                <a:schemeClr val="tx1"/>
              </a:solidFill>
              <a:latin typeface="Roboto"/>
              <a:ea typeface="Roboto"/>
              <a:cs typeface="Roboto"/>
              <a:sym typeface="Roboto"/>
            </a:endParaRPr>
          </a:p>
        </p:txBody>
      </p:sp>
      <p:sp>
        <p:nvSpPr>
          <p:cNvPr id="126" name="Google Shape;126;p18"/>
          <p:cNvSpPr/>
          <p:nvPr/>
        </p:nvSpPr>
        <p:spPr>
          <a:xfrm>
            <a:off x="6627300" y="0"/>
            <a:ext cx="2516700" cy="1694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i="1" dirty="0">
                <a:solidFill>
                  <a:schemeClr val="tx1"/>
                </a:solidFill>
                <a:latin typeface="Roboto"/>
                <a:ea typeface="Roboto"/>
                <a:cs typeface="Roboto"/>
                <a:sym typeface="Roboto"/>
              </a:rPr>
              <a:t>Supplier Power</a:t>
            </a:r>
            <a:endParaRPr b="1" i="1"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Threat Level: High (8)</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Limited # of Manufacturers</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Boeing, Airbus, &amp; </a:t>
            </a:r>
            <a:r>
              <a:rPr lang="en" sz="1100" dirty="0">
                <a:solidFill>
                  <a:schemeClr val="tx1"/>
                </a:solidFill>
                <a:latin typeface="Roboto"/>
                <a:ea typeface="Roboto"/>
                <a:cs typeface="Roboto"/>
                <a:sym typeface="Roboto"/>
              </a:rPr>
              <a:t>Embraer</a:t>
            </a:r>
            <a:endParaRPr sz="1100" dirty="0">
              <a:solidFill>
                <a:schemeClr val="tx1"/>
              </a:solidFill>
              <a:latin typeface="Roboto"/>
              <a:ea typeface="Roboto"/>
              <a:cs typeface="Roboto"/>
              <a:sym typeface="Roboto"/>
            </a:endParaRPr>
          </a:p>
          <a:p>
            <a:pPr marL="457200" lvl="0" algn="l" rtl="0">
              <a:lnSpc>
                <a:spcPct val="115000"/>
              </a:lnSpc>
              <a:spcBef>
                <a:spcPts val="0"/>
              </a:spcBef>
              <a:spcAft>
                <a:spcPts val="0"/>
              </a:spcAft>
              <a:buClr>
                <a:schemeClr val="tx1"/>
              </a:buClr>
            </a:pPr>
            <a:r>
              <a:rPr lang="en" sz="1100" dirty="0">
                <a:solidFill>
                  <a:schemeClr val="tx1"/>
                </a:solidFill>
                <a:latin typeface="Roboto"/>
                <a:ea typeface="Roboto"/>
                <a:cs typeface="Roboto"/>
                <a:sym typeface="Roboto"/>
              </a:rPr>
              <a:t>*(BA.com, 2020)</a:t>
            </a:r>
            <a:endParaRPr sz="1100" dirty="0">
              <a:solidFill>
                <a:schemeClr val="tx1"/>
              </a:solidFill>
              <a:latin typeface="Roboto"/>
              <a:ea typeface="Roboto"/>
              <a:cs typeface="Roboto"/>
              <a:sym typeface="Roboto"/>
            </a:endParaRPr>
          </a:p>
        </p:txBody>
      </p:sp>
      <p:sp>
        <p:nvSpPr>
          <p:cNvPr id="127" name="Google Shape;127;p18"/>
          <p:cNvSpPr/>
          <p:nvPr/>
        </p:nvSpPr>
        <p:spPr>
          <a:xfrm>
            <a:off x="2206675" y="2290375"/>
            <a:ext cx="2516700" cy="16944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i="1" dirty="0">
                <a:solidFill>
                  <a:schemeClr val="tx1"/>
                </a:solidFill>
                <a:latin typeface="Roboto"/>
                <a:ea typeface="Roboto"/>
                <a:cs typeface="Roboto"/>
                <a:sym typeface="Roboto"/>
              </a:rPr>
              <a:t>Threat of Substitution</a:t>
            </a:r>
            <a:endParaRPr b="1" i="1"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Threat Level: Medium (5)</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No Substitution for Overseas</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Bus, Train, Ferry</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Different Customers</a:t>
            </a:r>
            <a:endParaRPr sz="1200" dirty="0">
              <a:solidFill>
                <a:schemeClr val="tx1"/>
              </a:solidFill>
              <a:latin typeface="Roboto"/>
              <a:ea typeface="Roboto"/>
              <a:cs typeface="Roboto"/>
              <a:sym typeface="Roboto"/>
            </a:endParaRPr>
          </a:p>
          <a:p>
            <a:pPr marL="457200" lvl="0" algn="l" rtl="0">
              <a:lnSpc>
                <a:spcPct val="115000"/>
              </a:lnSpc>
              <a:spcBef>
                <a:spcPts val="0"/>
              </a:spcBef>
              <a:spcAft>
                <a:spcPts val="0"/>
              </a:spcAft>
              <a:buClr>
                <a:schemeClr val="tx1"/>
              </a:buClr>
            </a:pPr>
            <a:r>
              <a:rPr lang="en" sz="1100" dirty="0">
                <a:solidFill>
                  <a:schemeClr val="tx1"/>
                </a:solidFill>
                <a:latin typeface="Roboto"/>
                <a:ea typeface="Roboto"/>
                <a:cs typeface="Roboto"/>
                <a:sym typeface="Roboto"/>
              </a:rPr>
              <a:t>*(</a:t>
            </a:r>
            <a:r>
              <a:rPr lang="en" sz="1100" dirty="0">
                <a:solidFill>
                  <a:schemeClr val="tx1"/>
                </a:solidFill>
                <a:highlight>
                  <a:srgbClr val="FFFFFF"/>
                </a:highlight>
                <a:latin typeface="Roboto"/>
                <a:ea typeface="Roboto"/>
                <a:cs typeface="Roboto"/>
                <a:sym typeface="Roboto"/>
              </a:rPr>
              <a:t>Back, V., paras 1-3, 2016)</a:t>
            </a:r>
            <a:endParaRPr sz="1100" dirty="0">
              <a:solidFill>
                <a:schemeClr val="tx1"/>
              </a:solidFill>
              <a:latin typeface="Roboto"/>
              <a:ea typeface="Roboto"/>
              <a:cs typeface="Roboto"/>
              <a:sym typeface="Roboto"/>
            </a:endParaRPr>
          </a:p>
        </p:txBody>
      </p:sp>
      <p:sp>
        <p:nvSpPr>
          <p:cNvPr id="128" name="Google Shape;128;p18"/>
          <p:cNvSpPr/>
          <p:nvPr/>
        </p:nvSpPr>
        <p:spPr>
          <a:xfrm>
            <a:off x="4473688" y="1158725"/>
            <a:ext cx="2403300" cy="14919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i="1" dirty="0">
                <a:solidFill>
                  <a:schemeClr val="tx1"/>
                </a:solidFill>
                <a:latin typeface="Roboto"/>
                <a:ea typeface="Roboto"/>
                <a:cs typeface="Roboto"/>
                <a:sym typeface="Roboto"/>
              </a:rPr>
              <a:t>Competition</a:t>
            </a:r>
            <a:endParaRPr b="1" i="1"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200" dirty="0">
                <a:solidFill>
                  <a:schemeClr val="tx1"/>
                </a:solidFill>
                <a:latin typeface="Roboto"/>
                <a:ea typeface="Roboto"/>
                <a:cs typeface="Roboto"/>
                <a:sym typeface="Roboto"/>
              </a:rPr>
              <a:t>Threat Level: High (8)</a:t>
            </a:r>
            <a:endParaRPr sz="1200" dirty="0">
              <a:solidFill>
                <a:schemeClr val="tx1"/>
              </a:solidFill>
              <a:latin typeface="Roboto"/>
              <a:ea typeface="Roboto"/>
              <a:cs typeface="Roboto"/>
              <a:sym typeface="Roboto"/>
            </a:endParaRPr>
          </a:p>
          <a:p>
            <a:pPr marL="457200" lvl="0" indent="-304800" algn="l" rtl="0">
              <a:lnSpc>
                <a:spcPct val="115000"/>
              </a:lnSpc>
              <a:spcBef>
                <a:spcPts val="0"/>
              </a:spcBef>
              <a:spcAft>
                <a:spcPts val="0"/>
              </a:spcAft>
              <a:buClr>
                <a:schemeClr val="tx1"/>
              </a:buClr>
              <a:buSzPts val="1200"/>
              <a:buFont typeface="Wingdings" panose="05000000000000000000" pitchFamily="2" charset="2"/>
              <a:buChar char="v"/>
            </a:pPr>
            <a:r>
              <a:rPr lang="en" sz="1100" dirty="0">
                <a:solidFill>
                  <a:schemeClr val="tx1"/>
                </a:solidFill>
                <a:latin typeface="Roboto"/>
                <a:ea typeface="Roboto"/>
                <a:cs typeface="Roboto"/>
                <a:sym typeface="Roboto"/>
              </a:rPr>
              <a:t>Swissair, United, KLM Dutch airlines, Scandinavian  Airline system</a:t>
            </a:r>
            <a:endParaRPr sz="1200" dirty="0">
              <a:solidFill>
                <a:schemeClr val="tx1"/>
              </a:solidFill>
              <a:latin typeface="Roboto"/>
              <a:ea typeface="Roboto"/>
              <a:cs typeface="Roboto"/>
              <a:sym typeface="Roboto"/>
            </a:endParaRPr>
          </a:p>
          <a:p>
            <a:pPr marL="457200" lvl="0" indent="-298450" algn="l" rtl="0">
              <a:lnSpc>
                <a:spcPct val="115000"/>
              </a:lnSpc>
              <a:spcBef>
                <a:spcPts val="0"/>
              </a:spcBef>
              <a:spcAft>
                <a:spcPts val="0"/>
              </a:spcAft>
              <a:buClr>
                <a:schemeClr val="tx1"/>
              </a:buClr>
              <a:buSzPts val="1100"/>
              <a:buFont typeface="Wingdings" panose="05000000000000000000" pitchFamily="2" charset="2"/>
              <a:buChar char="v"/>
            </a:pPr>
            <a:r>
              <a:rPr lang="en" sz="1100" dirty="0">
                <a:solidFill>
                  <a:schemeClr val="tx1"/>
                </a:solidFill>
                <a:latin typeface="Roboto"/>
                <a:ea typeface="Roboto"/>
                <a:cs typeface="Roboto"/>
                <a:sym typeface="Roboto"/>
              </a:rPr>
              <a:t>British Caledonian</a:t>
            </a:r>
            <a:endParaRPr sz="1100" dirty="0">
              <a:solidFill>
                <a:schemeClr val="tx1"/>
              </a:solidFill>
              <a:latin typeface="Roboto"/>
              <a:ea typeface="Roboto"/>
              <a:cs typeface="Roboto"/>
              <a:sym typeface="Roboto"/>
            </a:endParaRPr>
          </a:p>
          <a:p>
            <a:pPr marL="457200" lvl="0" indent="-298450" algn="l" rtl="0">
              <a:lnSpc>
                <a:spcPct val="115000"/>
              </a:lnSpc>
              <a:spcBef>
                <a:spcPts val="0"/>
              </a:spcBef>
              <a:spcAft>
                <a:spcPts val="0"/>
              </a:spcAft>
              <a:buClr>
                <a:schemeClr val="tx1"/>
              </a:buClr>
              <a:buSzPts val="1100"/>
              <a:buFont typeface="Wingdings" panose="05000000000000000000" pitchFamily="2" charset="2"/>
              <a:buChar char="v"/>
            </a:pPr>
            <a:r>
              <a:rPr lang="en" sz="1100" dirty="0">
                <a:solidFill>
                  <a:schemeClr val="tx1"/>
                </a:solidFill>
                <a:latin typeface="Roboto"/>
                <a:ea typeface="Roboto"/>
                <a:cs typeface="Roboto"/>
                <a:sym typeface="Roboto"/>
              </a:rPr>
              <a:t>Merger of BEA and BOAC</a:t>
            </a:r>
            <a:endParaRPr sz="1100" dirty="0">
              <a:solidFill>
                <a:schemeClr val="tx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252575" y="-11017"/>
            <a:ext cx="8520600" cy="607800"/>
          </a:xfrm>
          <a:prstGeom prst="rect">
            <a:avLst/>
          </a:prstGeom>
        </p:spPr>
        <p:txBody>
          <a:bodyPr spcFirstLastPara="1" wrap="square" lIns="91425" tIns="91425" rIns="91425" bIns="91425" anchor="t" anchorCtr="0">
            <a:noAutofit/>
          </a:bodyPr>
          <a:lstStyle/>
          <a:p>
            <a:pPr marL="3200400" lvl="0" indent="457200" algn="l" rtl="0">
              <a:spcBef>
                <a:spcPts val="0"/>
              </a:spcBef>
              <a:spcAft>
                <a:spcPts val="0"/>
              </a:spcAft>
              <a:buNone/>
            </a:pPr>
            <a:r>
              <a:rPr lang="en" sz="2800" dirty="0"/>
              <a:t>SWOT</a:t>
            </a:r>
            <a:r>
              <a:rPr lang="en" dirty="0"/>
              <a:t> </a:t>
            </a:r>
            <a:endParaRPr dirty="0"/>
          </a:p>
        </p:txBody>
      </p:sp>
      <p:sp>
        <p:nvSpPr>
          <p:cNvPr id="134" name="Google Shape;134;p19"/>
          <p:cNvSpPr/>
          <p:nvPr/>
        </p:nvSpPr>
        <p:spPr>
          <a:xfrm>
            <a:off x="74375" y="557750"/>
            <a:ext cx="4263600" cy="1945800"/>
          </a:xfrm>
          <a:prstGeom prst="chevron">
            <a:avLst>
              <a:gd name="adj" fmla="val 50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9"/>
          <p:cNvSpPr/>
          <p:nvPr/>
        </p:nvSpPr>
        <p:spPr>
          <a:xfrm>
            <a:off x="4512875" y="545150"/>
            <a:ext cx="4572000" cy="2082300"/>
          </a:xfrm>
          <a:prstGeom prst="chevron">
            <a:avLst>
              <a:gd name="adj" fmla="val 50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a:off x="0" y="2863000"/>
            <a:ext cx="4572000" cy="1995600"/>
          </a:xfrm>
          <a:prstGeom prst="chevron">
            <a:avLst>
              <a:gd name="adj" fmla="val 50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4684925" y="2863000"/>
            <a:ext cx="4400100" cy="2082300"/>
          </a:xfrm>
          <a:prstGeom prst="chevron">
            <a:avLst>
              <a:gd name="adj" fmla="val 5000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9"/>
          <p:cNvSpPr txBox="1"/>
          <p:nvPr/>
        </p:nvSpPr>
        <p:spPr>
          <a:xfrm>
            <a:off x="5676725" y="2906350"/>
            <a:ext cx="3408300" cy="19956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r>
              <a:rPr lang="en" sz="1100">
                <a:solidFill>
                  <a:schemeClr val="lt1"/>
                </a:solidFill>
                <a:latin typeface="Roboto"/>
                <a:ea typeface="Roboto"/>
                <a:cs typeface="Roboto"/>
                <a:sym typeface="Roboto"/>
              </a:rPr>
              <a:t>I</a:t>
            </a:r>
            <a:r>
              <a:rPr lang="en" sz="1200">
                <a:solidFill>
                  <a:schemeClr val="lt1"/>
                </a:solidFill>
                <a:latin typeface="Roboto"/>
                <a:ea typeface="Roboto"/>
                <a:cs typeface="Roboto"/>
                <a:sym typeface="Roboto"/>
              </a:rPr>
              <a:t>ncreasing competition within the market </a:t>
            </a:r>
            <a:endParaRPr sz="1200">
              <a:solidFill>
                <a:schemeClr val="lt1"/>
              </a:solidFill>
              <a:latin typeface="Roboto"/>
              <a:ea typeface="Roboto"/>
              <a:cs typeface="Roboto"/>
              <a:sym typeface="Roboto"/>
            </a:endParaRPr>
          </a:p>
          <a:p>
            <a:pPr marL="0" lvl="0" indent="0" algn="l" rtl="0">
              <a:spcBef>
                <a:spcPts val="1200"/>
              </a:spcBef>
              <a:spcAft>
                <a:spcPts val="0"/>
              </a:spcAft>
              <a:buNone/>
            </a:pPr>
            <a:r>
              <a:rPr lang="en" sz="1200">
                <a:solidFill>
                  <a:schemeClr val="lt1"/>
                </a:solidFill>
                <a:latin typeface="Roboto"/>
                <a:ea typeface="Roboto"/>
                <a:cs typeface="Roboto"/>
                <a:sym typeface="Roboto"/>
              </a:rPr>
              <a:t>and new entries</a:t>
            </a:r>
            <a:endParaRPr sz="1200">
              <a:solidFill>
                <a:schemeClr val="lt1"/>
              </a:solidFill>
              <a:latin typeface="Roboto"/>
              <a:ea typeface="Roboto"/>
              <a:cs typeface="Roboto"/>
              <a:sym typeface="Roboto"/>
            </a:endParaRPr>
          </a:p>
          <a:p>
            <a:pPr marL="0" lvl="0" indent="0" algn="l" rtl="0">
              <a:spcBef>
                <a:spcPts val="1200"/>
              </a:spcBef>
              <a:spcAft>
                <a:spcPts val="0"/>
              </a:spcAft>
              <a:buNone/>
            </a:pPr>
            <a:r>
              <a:rPr lang="en" sz="1200">
                <a:solidFill>
                  <a:schemeClr val="lt1"/>
                </a:solidFill>
                <a:latin typeface="Roboto"/>
                <a:ea typeface="Roboto"/>
                <a:cs typeface="Roboto"/>
                <a:sym typeface="Roboto"/>
              </a:rPr>
              <a:t>Rising fuel prices</a:t>
            </a:r>
            <a:endParaRPr sz="1200">
              <a:solidFill>
                <a:schemeClr val="lt1"/>
              </a:solidFill>
              <a:latin typeface="Roboto"/>
              <a:ea typeface="Roboto"/>
              <a:cs typeface="Roboto"/>
              <a:sym typeface="Roboto"/>
            </a:endParaRPr>
          </a:p>
          <a:p>
            <a:pPr marL="0" lvl="0" indent="0" algn="l" rtl="0">
              <a:spcBef>
                <a:spcPts val="1200"/>
              </a:spcBef>
              <a:spcAft>
                <a:spcPts val="0"/>
              </a:spcAft>
              <a:buNone/>
            </a:pPr>
            <a:r>
              <a:rPr lang="en" sz="1200">
                <a:solidFill>
                  <a:schemeClr val="lt1"/>
                </a:solidFill>
                <a:latin typeface="Roboto"/>
                <a:ea typeface="Roboto"/>
                <a:cs typeface="Roboto"/>
                <a:sym typeface="Roboto"/>
              </a:rPr>
              <a:t>Exchange rates have devalued</a:t>
            </a:r>
            <a:endParaRPr sz="1200">
              <a:solidFill>
                <a:schemeClr val="lt1"/>
              </a:solidFill>
              <a:latin typeface="Roboto"/>
              <a:ea typeface="Roboto"/>
              <a:cs typeface="Roboto"/>
              <a:sym typeface="Roboto"/>
            </a:endParaRPr>
          </a:p>
          <a:p>
            <a:pPr marL="0" lvl="0" indent="0" algn="l" rtl="0">
              <a:spcBef>
                <a:spcPts val="1200"/>
              </a:spcBef>
              <a:spcAft>
                <a:spcPts val="1200"/>
              </a:spcAft>
              <a:buNone/>
            </a:pPr>
            <a:r>
              <a:rPr lang="en" sz="1200">
                <a:solidFill>
                  <a:schemeClr val="lt1"/>
                </a:solidFill>
                <a:latin typeface="Roboto"/>
                <a:ea typeface="Roboto"/>
                <a:cs typeface="Roboto"/>
                <a:sym typeface="Roboto"/>
              </a:rPr>
              <a:t>Government laws and legislation</a:t>
            </a:r>
            <a:endParaRPr sz="1200">
              <a:solidFill>
                <a:schemeClr val="lt1"/>
              </a:solidFill>
              <a:latin typeface="Roboto"/>
              <a:ea typeface="Roboto"/>
              <a:cs typeface="Roboto"/>
              <a:sym typeface="Roboto"/>
            </a:endParaRPr>
          </a:p>
        </p:txBody>
      </p:sp>
      <p:sp>
        <p:nvSpPr>
          <p:cNvPr id="139" name="Google Shape;139;p19"/>
          <p:cNvSpPr txBox="1"/>
          <p:nvPr/>
        </p:nvSpPr>
        <p:spPr>
          <a:xfrm>
            <a:off x="902625" y="3036550"/>
            <a:ext cx="3643500" cy="16485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r>
              <a:rPr lang="en" sz="1200">
                <a:solidFill>
                  <a:schemeClr val="lt1"/>
                </a:solidFill>
                <a:latin typeface="Roboto"/>
                <a:ea typeface="Roboto"/>
                <a:cs typeface="Roboto"/>
                <a:sym typeface="Roboto"/>
              </a:rPr>
              <a:t>Provide training to management and staff</a:t>
            </a:r>
            <a:endParaRPr sz="1200">
              <a:solidFill>
                <a:schemeClr val="lt1"/>
              </a:solidFill>
              <a:latin typeface="Roboto"/>
              <a:ea typeface="Roboto"/>
              <a:cs typeface="Roboto"/>
              <a:sym typeface="Roboto"/>
            </a:endParaRPr>
          </a:p>
          <a:p>
            <a:pPr marL="0" lvl="0" indent="0" algn="l" rtl="0">
              <a:spcBef>
                <a:spcPts val="1200"/>
              </a:spcBef>
              <a:spcAft>
                <a:spcPts val="0"/>
              </a:spcAft>
              <a:buNone/>
            </a:pPr>
            <a:r>
              <a:rPr lang="en" sz="1200">
                <a:solidFill>
                  <a:schemeClr val="lt1"/>
                </a:solidFill>
                <a:latin typeface="Roboto"/>
                <a:ea typeface="Roboto"/>
                <a:cs typeface="Roboto"/>
                <a:sym typeface="Roboto"/>
              </a:rPr>
              <a:t>Improve customer services and customer experience</a:t>
            </a:r>
            <a:endParaRPr sz="1200">
              <a:solidFill>
                <a:schemeClr val="lt1"/>
              </a:solidFill>
              <a:latin typeface="Roboto"/>
              <a:ea typeface="Roboto"/>
              <a:cs typeface="Roboto"/>
              <a:sym typeface="Roboto"/>
            </a:endParaRPr>
          </a:p>
          <a:p>
            <a:pPr marL="0" lvl="0" indent="0" algn="l" rtl="0">
              <a:spcBef>
                <a:spcPts val="1200"/>
              </a:spcBef>
              <a:spcAft>
                <a:spcPts val="0"/>
              </a:spcAft>
              <a:buNone/>
            </a:pPr>
            <a:r>
              <a:rPr lang="en" sz="1200">
                <a:solidFill>
                  <a:schemeClr val="lt1"/>
                </a:solidFill>
                <a:latin typeface="Roboto"/>
                <a:ea typeface="Roboto"/>
                <a:cs typeface="Roboto"/>
                <a:sym typeface="Roboto"/>
              </a:rPr>
              <a:t>Increase marketing and advertising  </a:t>
            </a:r>
            <a:endParaRPr sz="1200">
              <a:solidFill>
                <a:schemeClr val="lt1"/>
              </a:solidFill>
              <a:latin typeface="Roboto"/>
              <a:ea typeface="Roboto"/>
              <a:cs typeface="Roboto"/>
              <a:sym typeface="Roboto"/>
            </a:endParaRPr>
          </a:p>
          <a:p>
            <a:pPr marL="0" lvl="0" indent="0" algn="l" rtl="0">
              <a:spcBef>
                <a:spcPts val="1200"/>
              </a:spcBef>
              <a:spcAft>
                <a:spcPts val="1200"/>
              </a:spcAft>
              <a:buNone/>
            </a:pPr>
            <a:r>
              <a:rPr lang="en" sz="1200">
                <a:solidFill>
                  <a:schemeClr val="lt1"/>
                </a:solidFill>
                <a:latin typeface="Roboto"/>
                <a:ea typeface="Roboto"/>
                <a:cs typeface="Roboto"/>
                <a:sym typeface="Roboto"/>
              </a:rPr>
              <a:t>Increase research and development </a:t>
            </a:r>
            <a:endParaRPr sz="1200">
              <a:solidFill>
                <a:schemeClr val="lt1"/>
              </a:solidFill>
              <a:latin typeface="Roboto"/>
              <a:ea typeface="Roboto"/>
              <a:cs typeface="Roboto"/>
              <a:sym typeface="Roboto"/>
            </a:endParaRPr>
          </a:p>
        </p:txBody>
      </p:sp>
      <p:sp>
        <p:nvSpPr>
          <p:cNvPr id="140" name="Google Shape;140;p19"/>
          <p:cNvSpPr txBox="1"/>
          <p:nvPr/>
        </p:nvSpPr>
        <p:spPr>
          <a:xfrm>
            <a:off x="384400" y="2701300"/>
            <a:ext cx="1760100" cy="4530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1200"/>
              </a:spcAft>
              <a:buNone/>
            </a:pPr>
            <a:r>
              <a:rPr lang="en" b="1">
                <a:solidFill>
                  <a:schemeClr val="lt1"/>
                </a:solidFill>
                <a:latin typeface="Roboto"/>
                <a:ea typeface="Roboto"/>
                <a:cs typeface="Roboto"/>
                <a:sym typeface="Roboto"/>
              </a:rPr>
              <a:t>Opportunities</a:t>
            </a:r>
            <a:endParaRPr>
              <a:latin typeface="Roboto"/>
              <a:ea typeface="Roboto"/>
              <a:cs typeface="Roboto"/>
              <a:sym typeface="Roboto"/>
            </a:endParaRPr>
          </a:p>
        </p:txBody>
      </p:sp>
      <p:sp>
        <p:nvSpPr>
          <p:cNvPr id="141" name="Google Shape;141;p19"/>
          <p:cNvSpPr txBox="1"/>
          <p:nvPr/>
        </p:nvSpPr>
        <p:spPr>
          <a:xfrm>
            <a:off x="4957575" y="2701300"/>
            <a:ext cx="1673100" cy="4530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1200"/>
              </a:spcAft>
              <a:buNone/>
            </a:pPr>
            <a:r>
              <a:rPr lang="en" b="1">
                <a:solidFill>
                  <a:schemeClr val="lt1"/>
                </a:solidFill>
                <a:latin typeface="Roboto"/>
                <a:ea typeface="Roboto"/>
                <a:cs typeface="Roboto"/>
                <a:sym typeface="Roboto"/>
              </a:rPr>
              <a:t>Threats</a:t>
            </a:r>
            <a:endParaRPr>
              <a:latin typeface="Roboto"/>
              <a:ea typeface="Roboto"/>
              <a:cs typeface="Roboto"/>
              <a:sym typeface="Roboto"/>
            </a:endParaRPr>
          </a:p>
        </p:txBody>
      </p:sp>
      <p:sp>
        <p:nvSpPr>
          <p:cNvPr id="142" name="Google Shape;142;p19"/>
          <p:cNvSpPr txBox="1"/>
          <p:nvPr/>
        </p:nvSpPr>
        <p:spPr>
          <a:xfrm>
            <a:off x="902625" y="656750"/>
            <a:ext cx="3160500" cy="19956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r>
              <a:rPr lang="en" sz="1200">
                <a:solidFill>
                  <a:schemeClr val="lt1"/>
                </a:solidFill>
                <a:latin typeface="Roboto"/>
                <a:ea typeface="Roboto"/>
                <a:cs typeface="Roboto"/>
                <a:sym typeface="Roboto"/>
              </a:rPr>
              <a:t>Large route network</a:t>
            </a:r>
            <a:endParaRPr sz="1200">
              <a:solidFill>
                <a:schemeClr val="lt1"/>
              </a:solidFill>
              <a:latin typeface="Roboto"/>
              <a:ea typeface="Roboto"/>
              <a:cs typeface="Roboto"/>
              <a:sym typeface="Roboto"/>
            </a:endParaRPr>
          </a:p>
          <a:p>
            <a:pPr marL="0" lvl="0" indent="0" algn="l" rtl="0">
              <a:spcBef>
                <a:spcPts val="1200"/>
              </a:spcBef>
              <a:spcAft>
                <a:spcPts val="0"/>
              </a:spcAft>
              <a:buNone/>
            </a:pPr>
            <a:r>
              <a:rPr lang="en" sz="1200">
                <a:solidFill>
                  <a:schemeClr val="lt1"/>
                </a:solidFill>
                <a:latin typeface="Roboto"/>
                <a:ea typeface="Roboto"/>
                <a:cs typeface="Roboto"/>
                <a:sym typeface="Roboto"/>
              </a:rPr>
              <a:t>Brand name and customer loyalty</a:t>
            </a:r>
            <a:endParaRPr sz="1200">
              <a:solidFill>
                <a:schemeClr val="lt1"/>
              </a:solidFill>
              <a:latin typeface="Roboto"/>
              <a:ea typeface="Roboto"/>
              <a:cs typeface="Roboto"/>
              <a:sym typeface="Roboto"/>
            </a:endParaRPr>
          </a:p>
          <a:p>
            <a:pPr marL="0" lvl="0" indent="0" algn="l" rtl="0">
              <a:spcBef>
                <a:spcPts val="1200"/>
              </a:spcBef>
              <a:spcAft>
                <a:spcPts val="0"/>
              </a:spcAft>
              <a:buNone/>
            </a:pPr>
            <a:r>
              <a:rPr lang="en" sz="1200">
                <a:solidFill>
                  <a:schemeClr val="lt1"/>
                </a:solidFill>
                <a:latin typeface="Roboto"/>
                <a:ea typeface="Roboto"/>
                <a:cs typeface="Roboto"/>
                <a:sym typeface="Roboto"/>
              </a:rPr>
              <a:t>Focused on providing high level customer services and customer experience</a:t>
            </a:r>
            <a:endParaRPr sz="1200">
              <a:solidFill>
                <a:schemeClr val="lt1"/>
              </a:solidFill>
              <a:latin typeface="Roboto"/>
              <a:ea typeface="Roboto"/>
              <a:cs typeface="Roboto"/>
              <a:sym typeface="Roboto"/>
            </a:endParaRPr>
          </a:p>
          <a:p>
            <a:pPr marL="0" lvl="0" indent="0" algn="l" rtl="0">
              <a:spcBef>
                <a:spcPts val="1200"/>
              </a:spcBef>
              <a:spcAft>
                <a:spcPts val="1200"/>
              </a:spcAft>
              <a:buNone/>
            </a:pPr>
            <a:r>
              <a:rPr lang="en" sz="1200">
                <a:solidFill>
                  <a:schemeClr val="lt1"/>
                </a:solidFill>
                <a:latin typeface="Roboto"/>
                <a:ea typeface="Roboto"/>
                <a:cs typeface="Roboto"/>
                <a:sym typeface="Roboto"/>
              </a:rPr>
              <a:t>Skilled and highly qualified labour force</a:t>
            </a:r>
            <a:endParaRPr sz="1200">
              <a:solidFill>
                <a:schemeClr val="lt1"/>
              </a:solidFill>
              <a:latin typeface="Roboto"/>
              <a:ea typeface="Roboto"/>
              <a:cs typeface="Roboto"/>
              <a:sym typeface="Roboto"/>
            </a:endParaRPr>
          </a:p>
        </p:txBody>
      </p:sp>
      <p:sp>
        <p:nvSpPr>
          <p:cNvPr id="143" name="Google Shape;143;p19"/>
          <p:cNvSpPr txBox="1"/>
          <p:nvPr/>
        </p:nvSpPr>
        <p:spPr>
          <a:xfrm>
            <a:off x="309850" y="335600"/>
            <a:ext cx="1536900" cy="4020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1200"/>
              </a:spcAft>
              <a:buNone/>
            </a:pPr>
            <a:r>
              <a:rPr lang="en" b="1">
                <a:solidFill>
                  <a:schemeClr val="lt1"/>
                </a:solidFill>
                <a:latin typeface="Roboto"/>
                <a:ea typeface="Roboto"/>
                <a:cs typeface="Roboto"/>
                <a:sym typeface="Roboto"/>
              </a:rPr>
              <a:t>Strengths</a:t>
            </a:r>
            <a:endParaRPr>
              <a:solidFill>
                <a:schemeClr val="lt1"/>
              </a:solidFill>
              <a:latin typeface="Roboto"/>
              <a:ea typeface="Roboto"/>
              <a:cs typeface="Roboto"/>
              <a:sym typeface="Roboto"/>
            </a:endParaRPr>
          </a:p>
        </p:txBody>
      </p:sp>
      <p:sp>
        <p:nvSpPr>
          <p:cNvPr id="144" name="Google Shape;144;p19"/>
          <p:cNvSpPr txBox="1"/>
          <p:nvPr/>
        </p:nvSpPr>
        <p:spPr>
          <a:xfrm>
            <a:off x="4858400" y="310100"/>
            <a:ext cx="1251900" cy="4530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1200"/>
              </a:spcAft>
              <a:buNone/>
            </a:pPr>
            <a:r>
              <a:rPr lang="en" b="1">
                <a:solidFill>
                  <a:schemeClr val="lt1"/>
                </a:solidFill>
                <a:latin typeface="Roboto"/>
                <a:ea typeface="Roboto"/>
                <a:cs typeface="Roboto"/>
                <a:sym typeface="Roboto"/>
              </a:rPr>
              <a:t>Weakness</a:t>
            </a:r>
            <a:endParaRPr>
              <a:solidFill>
                <a:schemeClr val="lt1"/>
              </a:solidFill>
              <a:latin typeface="Roboto"/>
              <a:ea typeface="Roboto"/>
              <a:cs typeface="Roboto"/>
              <a:sym typeface="Roboto"/>
            </a:endParaRPr>
          </a:p>
        </p:txBody>
      </p:sp>
      <p:sp>
        <p:nvSpPr>
          <p:cNvPr id="145" name="Google Shape;145;p19"/>
          <p:cNvSpPr txBox="1"/>
          <p:nvPr/>
        </p:nvSpPr>
        <p:spPr>
          <a:xfrm>
            <a:off x="5800625" y="448650"/>
            <a:ext cx="3160500" cy="21789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r>
              <a:rPr lang="en" sz="1200">
                <a:solidFill>
                  <a:schemeClr val="lt1"/>
                </a:solidFill>
                <a:latin typeface="Roboto"/>
                <a:ea typeface="Roboto"/>
                <a:cs typeface="Roboto"/>
                <a:sym typeface="Roboto"/>
              </a:rPr>
              <a:t>Poor customer services</a:t>
            </a:r>
            <a:endParaRPr sz="1200">
              <a:solidFill>
                <a:schemeClr val="lt1"/>
              </a:solidFill>
              <a:latin typeface="Roboto"/>
              <a:ea typeface="Roboto"/>
              <a:cs typeface="Roboto"/>
              <a:sym typeface="Roboto"/>
            </a:endParaRPr>
          </a:p>
          <a:p>
            <a:pPr marL="0" lvl="0" indent="0" algn="l" rtl="0">
              <a:spcBef>
                <a:spcPts val="1200"/>
              </a:spcBef>
              <a:spcAft>
                <a:spcPts val="0"/>
              </a:spcAft>
              <a:buNone/>
            </a:pPr>
            <a:r>
              <a:rPr lang="en" sz="1200">
                <a:solidFill>
                  <a:schemeClr val="lt1"/>
                </a:solidFill>
                <a:latin typeface="Roboto"/>
                <a:ea typeface="Roboto"/>
                <a:cs typeface="Roboto"/>
                <a:sym typeface="Roboto"/>
              </a:rPr>
              <a:t>Airline image in the marketplace</a:t>
            </a:r>
            <a:endParaRPr sz="1200">
              <a:solidFill>
                <a:schemeClr val="lt1"/>
              </a:solidFill>
              <a:latin typeface="Roboto"/>
              <a:ea typeface="Roboto"/>
              <a:cs typeface="Roboto"/>
              <a:sym typeface="Roboto"/>
            </a:endParaRPr>
          </a:p>
          <a:p>
            <a:pPr marL="0" lvl="0" indent="0" algn="l" rtl="0">
              <a:spcBef>
                <a:spcPts val="1200"/>
              </a:spcBef>
              <a:spcAft>
                <a:spcPts val="0"/>
              </a:spcAft>
              <a:buNone/>
            </a:pPr>
            <a:r>
              <a:rPr lang="en" sz="1200">
                <a:solidFill>
                  <a:schemeClr val="lt1"/>
                </a:solidFill>
                <a:latin typeface="Roboto"/>
                <a:ea typeface="Roboto"/>
                <a:cs typeface="Roboto"/>
                <a:sym typeface="Roboto"/>
              </a:rPr>
              <a:t>Management issues  </a:t>
            </a:r>
            <a:endParaRPr sz="1200">
              <a:solidFill>
                <a:schemeClr val="lt1"/>
              </a:solidFill>
              <a:latin typeface="Roboto"/>
              <a:ea typeface="Roboto"/>
              <a:cs typeface="Roboto"/>
              <a:sym typeface="Roboto"/>
            </a:endParaRPr>
          </a:p>
          <a:p>
            <a:pPr marL="0" lvl="0" indent="0" algn="l" rtl="0">
              <a:spcBef>
                <a:spcPts val="1200"/>
              </a:spcBef>
              <a:spcAft>
                <a:spcPts val="0"/>
              </a:spcAft>
              <a:buNone/>
            </a:pPr>
            <a:r>
              <a:rPr lang="en" sz="1200">
                <a:solidFill>
                  <a:schemeClr val="lt1"/>
                </a:solidFill>
                <a:latin typeface="Roboto"/>
                <a:ea typeface="Roboto"/>
                <a:cs typeface="Roboto"/>
                <a:sym typeface="Roboto"/>
              </a:rPr>
              <a:t>Cost structure</a:t>
            </a:r>
            <a:endParaRPr sz="1200">
              <a:solidFill>
                <a:schemeClr val="lt1"/>
              </a:solidFill>
              <a:latin typeface="Roboto"/>
              <a:ea typeface="Roboto"/>
              <a:cs typeface="Roboto"/>
              <a:sym typeface="Roboto"/>
            </a:endParaRPr>
          </a:p>
          <a:p>
            <a:pPr marL="0" lvl="0" indent="0" algn="l" rtl="0">
              <a:spcBef>
                <a:spcPts val="1200"/>
              </a:spcBef>
              <a:spcAft>
                <a:spcPts val="0"/>
              </a:spcAft>
              <a:buNone/>
            </a:pPr>
            <a:r>
              <a:rPr lang="en" sz="1200">
                <a:solidFill>
                  <a:schemeClr val="lt1"/>
                </a:solidFill>
                <a:latin typeface="Roboto"/>
                <a:ea typeface="Roboto"/>
                <a:cs typeface="Roboto"/>
                <a:sym typeface="Roboto"/>
              </a:rPr>
              <a:t>Market competition</a:t>
            </a:r>
            <a:endParaRPr sz="1200">
              <a:solidFill>
                <a:schemeClr val="lt1"/>
              </a:solidFill>
              <a:latin typeface="Roboto"/>
              <a:ea typeface="Roboto"/>
              <a:cs typeface="Roboto"/>
              <a:sym typeface="Roboto"/>
            </a:endParaRPr>
          </a:p>
          <a:p>
            <a:pPr marL="0" lvl="0" indent="0" algn="l" rtl="0">
              <a:spcBef>
                <a:spcPts val="1200"/>
              </a:spcBef>
              <a:spcAft>
                <a:spcPts val="1200"/>
              </a:spcAft>
              <a:buNone/>
            </a:pPr>
            <a:r>
              <a:rPr lang="en" sz="1200">
                <a:solidFill>
                  <a:schemeClr val="lt1"/>
                </a:solidFill>
                <a:latin typeface="Roboto"/>
                <a:ea typeface="Roboto"/>
                <a:cs typeface="Roboto"/>
                <a:sym typeface="Roboto"/>
              </a:rPr>
              <a:t>Financial problems</a:t>
            </a:r>
            <a:endParaRPr sz="1200">
              <a:solidFill>
                <a:schemeClr val="lt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b="1" dirty="0"/>
              <a:t>Financial Analysis</a:t>
            </a:r>
            <a:endParaRPr sz="2800" b="1" dirty="0"/>
          </a:p>
        </p:txBody>
      </p:sp>
      <p:sp>
        <p:nvSpPr>
          <p:cNvPr id="151" name="Google Shape;151;p20"/>
          <p:cNvSpPr txBox="1">
            <a:spLocks noGrp="1"/>
          </p:cNvSpPr>
          <p:nvPr>
            <p:ph type="body" idx="1"/>
          </p:nvPr>
        </p:nvSpPr>
        <p:spPr>
          <a:xfrm>
            <a:off x="392275" y="1135875"/>
            <a:ext cx="8520600" cy="190675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solidFill>
                  <a:schemeClr val="tx1"/>
                </a:solidFill>
                <a:latin typeface="Roboto" panose="020B0604020202020204" charset="0"/>
                <a:ea typeface="Roboto" panose="020B0604020202020204" charset="0"/>
              </a:rPr>
              <a:t>September, 1981</a:t>
            </a:r>
            <a:r>
              <a:rPr lang="en" sz="1600" dirty="0">
                <a:solidFill>
                  <a:schemeClr val="tx1"/>
                </a:solidFill>
                <a:latin typeface="Roboto" panose="020B0604020202020204" charset="0"/>
                <a:ea typeface="Roboto" panose="020B0604020202020204" charset="0"/>
              </a:rPr>
              <a:t>: Watts and King launched their Survival Plan</a:t>
            </a:r>
          </a:p>
          <a:p>
            <a:pPr marL="285750" lvl="0" indent="-285750" algn="l" rtl="0">
              <a:spcBef>
                <a:spcPts val="0"/>
              </a:spcBef>
              <a:spcAft>
                <a:spcPts val="0"/>
              </a:spcAft>
              <a:buClr>
                <a:schemeClr val="tx1"/>
              </a:buClr>
              <a:buFont typeface="Wingdings" panose="05000000000000000000" pitchFamily="2" charset="2"/>
              <a:buChar char="v"/>
            </a:pPr>
            <a:r>
              <a:rPr lang="en" sz="1600" dirty="0">
                <a:solidFill>
                  <a:schemeClr val="tx1"/>
                </a:solidFill>
                <a:latin typeface="Roboto" panose="020B0604020202020204" charset="0"/>
                <a:ea typeface="Roboto" panose="020B0604020202020204" charset="0"/>
              </a:rPr>
              <a:t>staff 	by </a:t>
            </a:r>
            <a:r>
              <a:rPr lang="en" sz="1600" b="1" dirty="0">
                <a:solidFill>
                  <a:schemeClr val="tx1"/>
                </a:solidFill>
                <a:latin typeface="Roboto" panose="020B0604020202020204" charset="0"/>
                <a:ea typeface="Roboto" panose="020B0604020202020204" charset="0"/>
              </a:rPr>
              <a:t>9,000</a:t>
            </a:r>
          </a:p>
          <a:p>
            <a:pPr marL="0" lvl="0" indent="0" algn="l" rtl="0">
              <a:spcBef>
                <a:spcPts val="0"/>
              </a:spcBef>
              <a:spcAft>
                <a:spcPts val="0"/>
              </a:spcAft>
              <a:buClr>
                <a:schemeClr val="tx1"/>
              </a:buClr>
              <a:buNone/>
            </a:pPr>
            <a:endParaRPr sz="1600" b="1" dirty="0">
              <a:solidFill>
                <a:schemeClr val="tx1"/>
              </a:solidFill>
              <a:latin typeface="Roboto" panose="020B0604020202020204" charset="0"/>
              <a:ea typeface="Roboto" panose="020B0604020202020204" charset="0"/>
            </a:endParaRPr>
          </a:p>
          <a:p>
            <a:pPr marL="0" lvl="0" indent="0" algn="l" rtl="0">
              <a:lnSpc>
                <a:spcPct val="150000"/>
              </a:lnSpc>
              <a:spcAft>
                <a:spcPts val="0"/>
              </a:spcAft>
              <a:buNone/>
            </a:pPr>
            <a:r>
              <a:rPr lang="en" sz="1600" b="1" dirty="0">
                <a:solidFill>
                  <a:schemeClr val="tx1"/>
                </a:solidFill>
                <a:latin typeface="Roboto" panose="020B0604020202020204" charset="0"/>
                <a:ea typeface="Roboto" panose="020B0604020202020204" charset="0"/>
              </a:rPr>
              <a:t>June, 1982: </a:t>
            </a:r>
            <a:r>
              <a:rPr lang="en" sz="1600" dirty="0">
                <a:solidFill>
                  <a:schemeClr val="tx1"/>
                </a:solidFill>
                <a:latin typeface="Roboto" panose="020B0604020202020204" charset="0"/>
                <a:ea typeface="Roboto" panose="020B0604020202020204" charset="0"/>
              </a:rPr>
              <a:t>Amendment to the Survival Plan staff</a:t>
            </a:r>
          </a:p>
          <a:p>
            <a:pPr marL="285750" lvl="0" indent="-285750" algn="l" rtl="0">
              <a:lnSpc>
                <a:spcPct val="150000"/>
              </a:lnSpc>
              <a:spcAft>
                <a:spcPts val="0"/>
              </a:spcAft>
              <a:buClr>
                <a:schemeClr val="tx1"/>
              </a:buClr>
              <a:buFont typeface="Wingdings" panose="05000000000000000000" pitchFamily="2" charset="2"/>
              <a:buChar char="v"/>
            </a:pPr>
            <a:r>
              <a:rPr lang="en-CA" sz="1600" dirty="0">
                <a:solidFill>
                  <a:schemeClr val="tx1"/>
                </a:solidFill>
                <a:latin typeface="Roboto" panose="020B0604020202020204" charset="0"/>
                <a:ea typeface="Roboto" panose="020B0604020202020204" charset="0"/>
              </a:rPr>
              <a:t>staff 	</a:t>
            </a:r>
            <a:r>
              <a:rPr lang="en" sz="1600" dirty="0">
                <a:solidFill>
                  <a:schemeClr val="tx1"/>
                </a:solidFill>
                <a:latin typeface="Roboto" panose="020B0604020202020204" charset="0"/>
                <a:ea typeface="Roboto" panose="020B0604020202020204" charset="0"/>
              </a:rPr>
              <a:t>by </a:t>
            </a:r>
            <a:r>
              <a:rPr lang="en" sz="1600" b="1" dirty="0">
                <a:solidFill>
                  <a:schemeClr val="tx1"/>
                </a:solidFill>
                <a:latin typeface="Roboto" panose="020B0604020202020204" charset="0"/>
                <a:ea typeface="Roboto" panose="020B0604020202020204" charset="0"/>
              </a:rPr>
              <a:t>7,000</a:t>
            </a:r>
            <a:endParaRPr sz="1600" b="1" dirty="0">
              <a:solidFill>
                <a:schemeClr val="tx1"/>
              </a:solidFill>
              <a:latin typeface="Roboto" panose="020B0604020202020204" charset="0"/>
              <a:ea typeface="Roboto" panose="020B0604020202020204" charset="0"/>
            </a:endParaRPr>
          </a:p>
          <a:p>
            <a:pPr marL="0" lvl="0" indent="0" algn="l" rtl="0">
              <a:spcBef>
                <a:spcPts val="1600"/>
              </a:spcBef>
              <a:spcAft>
                <a:spcPts val="0"/>
              </a:spcAft>
              <a:buNone/>
            </a:pPr>
            <a:endParaRPr sz="1200" b="1" dirty="0">
              <a:latin typeface="Roboto" panose="020B0604020202020204" charset="0"/>
              <a:ea typeface="Roboto" panose="020B0604020202020204" charset="0"/>
            </a:endParaRPr>
          </a:p>
          <a:p>
            <a:pPr marL="0" lvl="0" indent="0" algn="l" rtl="0">
              <a:spcBef>
                <a:spcPts val="1600"/>
              </a:spcBef>
              <a:spcAft>
                <a:spcPts val="1600"/>
              </a:spcAft>
              <a:buNone/>
            </a:pPr>
            <a:endParaRPr sz="1200" dirty="0"/>
          </a:p>
        </p:txBody>
      </p:sp>
      <p:graphicFrame>
        <p:nvGraphicFramePr>
          <p:cNvPr id="152" name="Google Shape;152;p20"/>
          <p:cNvGraphicFramePr/>
          <p:nvPr>
            <p:extLst>
              <p:ext uri="{D42A27DB-BD31-4B8C-83A1-F6EECF244321}">
                <p14:modId xmlns:p14="http://schemas.microsoft.com/office/powerpoint/2010/main" val="414774324"/>
              </p:ext>
            </p:extLst>
          </p:nvPr>
        </p:nvGraphicFramePr>
        <p:xfrm>
          <a:off x="2687759" y="3120926"/>
          <a:ext cx="3768480" cy="1477040"/>
        </p:xfrm>
        <a:graphic>
          <a:graphicData uri="http://schemas.openxmlformats.org/drawingml/2006/table">
            <a:tbl>
              <a:tblPr>
                <a:noFill/>
                <a:tableStyleId>{0BF3E762-528C-4900-8F73-87496117937B}</a:tableStyleId>
              </a:tblPr>
              <a:tblGrid>
                <a:gridCol w="1256160">
                  <a:extLst>
                    <a:ext uri="{9D8B030D-6E8A-4147-A177-3AD203B41FA5}">
                      <a16:colId xmlns:a16="http://schemas.microsoft.com/office/drawing/2014/main" val="20000"/>
                    </a:ext>
                  </a:extLst>
                </a:gridCol>
                <a:gridCol w="1256160">
                  <a:extLst>
                    <a:ext uri="{9D8B030D-6E8A-4147-A177-3AD203B41FA5}">
                      <a16:colId xmlns:a16="http://schemas.microsoft.com/office/drawing/2014/main" val="20001"/>
                    </a:ext>
                  </a:extLst>
                </a:gridCol>
                <a:gridCol w="1256160">
                  <a:extLst>
                    <a:ext uri="{9D8B030D-6E8A-4147-A177-3AD203B41FA5}">
                      <a16:colId xmlns:a16="http://schemas.microsoft.com/office/drawing/2014/main" val="20002"/>
                    </a:ext>
                  </a:extLst>
                </a:gridCol>
              </a:tblGrid>
              <a:tr h="326725">
                <a:tc>
                  <a:txBody>
                    <a:bodyPr/>
                    <a:lstStyle/>
                    <a:p>
                      <a:pPr marL="0" lvl="0" indent="0" algn="l" rtl="0">
                        <a:spcBef>
                          <a:spcPts val="0"/>
                        </a:spcBef>
                        <a:spcAft>
                          <a:spcPts val="0"/>
                        </a:spcAft>
                        <a:buNone/>
                      </a:pPr>
                      <a:endParaRPr sz="120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tx1"/>
                          </a:solidFill>
                          <a:latin typeface="Roboto" panose="020B0604020202020204" charset="0"/>
                          <a:ea typeface="Roboto" panose="020B0604020202020204" charset="0"/>
                        </a:rPr>
                        <a:t>1981</a:t>
                      </a:r>
                      <a:endParaRPr sz="1200" dirty="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tx1"/>
                          </a:solidFill>
                          <a:latin typeface="Roboto" panose="020B0604020202020204" charset="0"/>
                          <a:ea typeface="Roboto" panose="020B0604020202020204" charset="0"/>
                        </a:rPr>
                        <a:t>1982</a:t>
                      </a:r>
                      <a:endParaRPr sz="1200" dirty="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325000">
                <a:tc>
                  <a:txBody>
                    <a:bodyPr/>
                    <a:lstStyle/>
                    <a:p>
                      <a:pPr marL="0" lvl="0" indent="0" algn="l" rtl="0">
                        <a:spcBef>
                          <a:spcPts val="0"/>
                        </a:spcBef>
                        <a:spcAft>
                          <a:spcPts val="0"/>
                        </a:spcAft>
                        <a:buNone/>
                      </a:pPr>
                      <a:r>
                        <a:rPr lang="en" sz="1200" dirty="0">
                          <a:solidFill>
                            <a:schemeClr val="tx1"/>
                          </a:solidFill>
                          <a:latin typeface="Roboto" panose="020B0604020202020204" charset="0"/>
                          <a:ea typeface="Roboto" panose="020B0604020202020204" charset="0"/>
                        </a:rPr>
                        <a:t>Revenues</a:t>
                      </a:r>
                      <a:endParaRPr sz="1200" dirty="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tx1"/>
                          </a:solidFill>
                          <a:latin typeface="Roboto" panose="020B0604020202020204" charset="0"/>
                          <a:ea typeface="Roboto" panose="020B0604020202020204" charset="0"/>
                        </a:rPr>
                        <a:t>2.06 Billion</a:t>
                      </a:r>
                      <a:endParaRPr sz="120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b="1" dirty="0">
                          <a:solidFill>
                            <a:schemeClr val="tx1"/>
                          </a:solidFill>
                          <a:latin typeface="Roboto" panose="020B0604020202020204" charset="0"/>
                          <a:ea typeface="Roboto" panose="020B0604020202020204" charset="0"/>
                        </a:rPr>
                        <a:t>2.24 Billion</a:t>
                      </a:r>
                      <a:endParaRPr sz="1200" b="1" dirty="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325000">
                <a:tc>
                  <a:txBody>
                    <a:bodyPr/>
                    <a:lstStyle/>
                    <a:p>
                      <a:pPr marL="0" lvl="0" indent="0" algn="l" rtl="0">
                        <a:spcBef>
                          <a:spcPts val="0"/>
                        </a:spcBef>
                        <a:spcAft>
                          <a:spcPts val="0"/>
                        </a:spcAft>
                        <a:buNone/>
                      </a:pPr>
                      <a:r>
                        <a:rPr lang="en" sz="1200">
                          <a:solidFill>
                            <a:schemeClr val="tx1"/>
                          </a:solidFill>
                          <a:latin typeface="Roboto" panose="020B0604020202020204" charset="0"/>
                          <a:ea typeface="Roboto" panose="020B0604020202020204" charset="0"/>
                        </a:rPr>
                        <a:t>Expenses</a:t>
                      </a:r>
                      <a:endParaRPr sz="120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tx1"/>
                          </a:solidFill>
                          <a:latin typeface="Roboto" panose="020B0604020202020204" charset="0"/>
                          <a:ea typeface="Roboto" panose="020B0604020202020204" charset="0"/>
                        </a:rPr>
                        <a:t>2.162 Million</a:t>
                      </a:r>
                      <a:endParaRPr sz="120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tx1"/>
                          </a:solidFill>
                          <a:latin typeface="Roboto" panose="020B0604020202020204" charset="0"/>
                          <a:ea typeface="Roboto" panose="020B0604020202020204" charset="0"/>
                        </a:rPr>
                        <a:t>2.235 Billion</a:t>
                      </a:r>
                      <a:endParaRPr sz="1200" dirty="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379850">
                <a:tc>
                  <a:txBody>
                    <a:bodyPr/>
                    <a:lstStyle/>
                    <a:p>
                      <a:pPr marL="0" lvl="0" indent="0" algn="l" rtl="0">
                        <a:spcBef>
                          <a:spcPts val="0"/>
                        </a:spcBef>
                        <a:spcAft>
                          <a:spcPts val="0"/>
                        </a:spcAft>
                        <a:buNone/>
                      </a:pPr>
                      <a:r>
                        <a:rPr lang="en" sz="1200" dirty="0">
                          <a:solidFill>
                            <a:schemeClr val="tx1"/>
                          </a:solidFill>
                          <a:latin typeface="Roboto" panose="020B0604020202020204" charset="0"/>
                          <a:ea typeface="Roboto" panose="020B0604020202020204" charset="0"/>
                        </a:rPr>
                        <a:t>Operating Profit</a:t>
                      </a:r>
                      <a:endParaRPr sz="1200" dirty="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tx1"/>
                          </a:solidFill>
                          <a:latin typeface="Roboto" panose="020B0604020202020204" charset="0"/>
                          <a:ea typeface="Roboto" panose="020B0604020202020204" charset="0"/>
                        </a:rPr>
                        <a:t>(1.02) Million</a:t>
                      </a:r>
                      <a:endParaRPr sz="1200" dirty="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tx1"/>
                          </a:solidFill>
                          <a:latin typeface="Roboto" panose="020B0604020202020204" charset="0"/>
                          <a:ea typeface="Roboto" panose="020B0604020202020204" charset="0"/>
                        </a:rPr>
                        <a:t>5 Million</a:t>
                      </a:r>
                      <a:endParaRPr sz="1200" dirty="0">
                        <a:solidFill>
                          <a:schemeClr val="tx1"/>
                        </a:solidFill>
                        <a:latin typeface="Roboto" panose="020B0604020202020204" charset="0"/>
                        <a:ea typeface="Roboto" panose="020B0604020202020204"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54" name="Google Shape;154;p20"/>
          <p:cNvSpPr/>
          <p:nvPr/>
        </p:nvSpPr>
        <p:spPr>
          <a:xfrm>
            <a:off x="1217562" y="1469440"/>
            <a:ext cx="134400" cy="389400"/>
          </a:xfrm>
          <a:prstGeom prst="downArrow">
            <a:avLst>
              <a:gd name="adj1" fmla="val 50000"/>
              <a:gd name="adj2" fmla="val 5000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0"/>
          <p:cNvSpPr/>
          <p:nvPr/>
        </p:nvSpPr>
        <p:spPr>
          <a:xfrm>
            <a:off x="1217562" y="2349262"/>
            <a:ext cx="134400" cy="389400"/>
          </a:xfrm>
          <a:prstGeom prst="downArrow">
            <a:avLst>
              <a:gd name="adj1" fmla="val 50000"/>
              <a:gd name="adj2" fmla="val 5000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0"/>
          <p:cNvSpPr txBox="1"/>
          <p:nvPr/>
        </p:nvSpPr>
        <p:spPr>
          <a:xfrm>
            <a:off x="6191000" y="3035075"/>
            <a:ext cx="2721900" cy="13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157" name="Google Shape;157;p20"/>
          <p:cNvSpPr txBox="1"/>
          <p:nvPr/>
        </p:nvSpPr>
        <p:spPr>
          <a:xfrm>
            <a:off x="7598850" y="3035075"/>
            <a:ext cx="1324200" cy="33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i="1">
                <a:solidFill>
                  <a:srgbClr val="808080"/>
                </a:solidFill>
                <a:highlight>
                  <a:srgbClr val="FFFFFF"/>
                </a:highlight>
                <a:latin typeface="Merriweather"/>
                <a:ea typeface="Merriweather"/>
                <a:cs typeface="Merriweather"/>
                <a:sym typeface="Merriweather"/>
              </a:rPr>
              <a:t>Bank of England: Polymer Notes</a:t>
            </a:r>
            <a:endParaRPr sz="600">
              <a:latin typeface="Roboto"/>
              <a:ea typeface="Roboto"/>
              <a:cs typeface="Roboto"/>
              <a:sym typeface="Roboto"/>
            </a:endParaRPr>
          </a:p>
        </p:txBody>
      </p:sp>
      <p:pic>
        <p:nvPicPr>
          <p:cNvPr id="158" name="Google Shape;158;p20"/>
          <p:cNvPicPr preferRelativeResize="0"/>
          <p:nvPr/>
        </p:nvPicPr>
        <p:blipFill>
          <a:blip r:embed="rId3">
            <a:alphaModFix/>
          </a:blip>
          <a:stretch>
            <a:fillRect/>
          </a:stretch>
        </p:blipFill>
        <p:spPr>
          <a:xfrm>
            <a:off x="7095249" y="611875"/>
            <a:ext cx="1827799" cy="2430751"/>
          </a:xfrm>
          <a:prstGeom prst="rect">
            <a:avLst/>
          </a:prstGeom>
          <a:noFill/>
          <a:ln>
            <a:noFill/>
          </a:ln>
        </p:spPr>
      </p:pic>
      <p:sp>
        <p:nvSpPr>
          <p:cNvPr id="2" name="TextBox 1">
            <a:extLst>
              <a:ext uri="{FF2B5EF4-FFF2-40B4-BE49-F238E27FC236}">
                <a16:creationId xmlns:a16="http://schemas.microsoft.com/office/drawing/2014/main" id="{9DB47E16-CBBC-490D-839E-AF1FAF25B8E7}"/>
              </a:ext>
            </a:extLst>
          </p:cNvPr>
          <p:cNvSpPr txBox="1"/>
          <p:nvPr/>
        </p:nvSpPr>
        <p:spPr>
          <a:xfrm>
            <a:off x="3343618" y="2635500"/>
            <a:ext cx="2456761" cy="446276"/>
          </a:xfrm>
          <a:prstGeom prst="rect">
            <a:avLst/>
          </a:prstGeom>
          <a:noFill/>
        </p:spPr>
        <p:txBody>
          <a:bodyPr wrap="square" rtlCol="0">
            <a:spAutoFit/>
          </a:bodyPr>
          <a:lstStyle/>
          <a:p>
            <a:pPr lvl="0">
              <a:spcBef>
                <a:spcPts val="1600"/>
              </a:spcBef>
            </a:pPr>
            <a:r>
              <a:rPr lang="en-CA" b="1" dirty="0">
                <a:solidFill>
                  <a:schemeClr val="tx1"/>
                </a:solidFill>
                <a:latin typeface="Roboto" panose="020B0604020202020204" charset="0"/>
                <a:ea typeface="Roboto" panose="020B0604020202020204" charset="0"/>
              </a:rPr>
              <a:t>Impact on Operating Profit: </a:t>
            </a:r>
            <a:r>
              <a:rPr lang="en-CA" sz="900" b="1" dirty="0">
                <a:latin typeface="Roboto" panose="020B0604020202020204" charset="0"/>
                <a:ea typeface="Roboto" panose="020B0604020202020204" charset="0"/>
              </a:rPr>
              <a:t>	</a:t>
            </a:r>
            <a:endParaRPr lang="en-CA" dirty="0">
              <a:latin typeface="Roboto" panose="020B0604020202020204" charset="0"/>
              <a:ea typeface="Roboto" panose="020B060402020202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1"/>
          <p:cNvSpPr txBox="1">
            <a:spLocks noGrp="1"/>
          </p:cNvSpPr>
          <p:nvPr>
            <p:ph type="title"/>
          </p:nvPr>
        </p:nvSpPr>
        <p:spPr>
          <a:xfrm>
            <a:off x="225975" y="302750"/>
            <a:ext cx="55257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t>Key Success Factors of the Airline Industry</a:t>
            </a:r>
            <a:endParaRPr sz="2000" b="1" dirty="0"/>
          </a:p>
        </p:txBody>
      </p:sp>
      <p:sp>
        <p:nvSpPr>
          <p:cNvPr id="164" name="Google Shape;164;p21"/>
          <p:cNvSpPr txBox="1">
            <a:spLocks noGrp="1"/>
          </p:cNvSpPr>
          <p:nvPr>
            <p:ph type="body" idx="1"/>
          </p:nvPr>
        </p:nvSpPr>
        <p:spPr>
          <a:xfrm>
            <a:off x="225975" y="910550"/>
            <a:ext cx="4153800" cy="3768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b="1" dirty="0">
                <a:solidFill>
                  <a:schemeClr val="tx1"/>
                </a:solidFill>
              </a:rPr>
              <a:t>Structure</a:t>
            </a:r>
            <a:endParaRPr sz="1100" b="1" dirty="0">
              <a:solidFill>
                <a:schemeClr val="tx1"/>
              </a:solidFill>
            </a:endParaRPr>
          </a:p>
          <a:p>
            <a:pPr marL="457200" lvl="0" indent="-298450" algn="l" rtl="0">
              <a:lnSpc>
                <a:spcPct val="115000"/>
              </a:lnSpc>
              <a:spcBef>
                <a:spcPts val="0"/>
              </a:spcBef>
              <a:spcAft>
                <a:spcPts val="0"/>
              </a:spcAft>
              <a:buClr>
                <a:schemeClr val="tx1"/>
              </a:buClr>
              <a:buSzPts val="1100"/>
              <a:buChar char="❖"/>
            </a:pPr>
            <a:r>
              <a:rPr lang="en" sz="1100" dirty="0">
                <a:solidFill>
                  <a:schemeClr val="tx1"/>
                </a:solidFill>
              </a:rPr>
              <a:t>Organizational structure that fits how the business operates</a:t>
            </a:r>
            <a:endParaRPr sz="1100" dirty="0">
              <a:solidFill>
                <a:schemeClr val="tx1"/>
              </a:solidFill>
            </a:endParaRPr>
          </a:p>
          <a:p>
            <a:pPr marL="457200" lvl="0" indent="-298450" algn="l" rtl="0">
              <a:lnSpc>
                <a:spcPct val="115000"/>
              </a:lnSpc>
              <a:spcBef>
                <a:spcPts val="0"/>
              </a:spcBef>
              <a:spcAft>
                <a:spcPts val="0"/>
              </a:spcAft>
              <a:buClr>
                <a:schemeClr val="tx1"/>
              </a:buClr>
              <a:buSzPts val="1100"/>
              <a:buChar char="❖"/>
            </a:pPr>
            <a:r>
              <a:rPr lang="en" sz="1100" dirty="0">
                <a:solidFill>
                  <a:schemeClr val="tx1"/>
                </a:solidFill>
              </a:rPr>
              <a:t>A structure that is clearly laid out and communicates</a:t>
            </a:r>
            <a:endParaRPr sz="1100" dirty="0">
              <a:solidFill>
                <a:schemeClr val="tx1"/>
              </a:solidFill>
            </a:endParaRPr>
          </a:p>
          <a:p>
            <a:pPr marL="457200" lvl="0" indent="-298450" algn="l" rtl="0">
              <a:lnSpc>
                <a:spcPct val="115000"/>
              </a:lnSpc>
              <a:spcBef>
                <a:spcPts val="0"/>
              </a:spcBef>
              <a:spcAft>
                <a:spcPts val="0"/>
              </a:spcAft>
              <a:buClr>
                <a:schemeClr val="tx1"/>
              </a:buClr>
              <a:buSzPts val="1100"/>
              <a:buChar char="❖"/>
            </a:pPr>
            <a:r>
              <a:rPr lang="en" sz="1100" dirty="0">
                <a:solidFill>
                  <a:schemeClr val="tx1"/>
                </a:solidFill>
              </a:rPr>
              <a:t>Unifies the company and its market</a:t>
            </a:r>
            <a:endParaRPr sz="1100" dirty="0">
              <a:solidFill>
                <a:schemeClr val="tx1"/>
              </a:solidFill>
            </a:endParaRPr>
          </a:p>
          <a:p>
            <a:pPr marL="0" lvl="0" indent="0" algn="l" rtl="0">
              <a:lnSpc>
                <a:spcPct val="115000"/>
              </a:lnSpc>
              <a:spcBef>
                <a:spcPts val="0"/>
              </a:spcBef>
              <a:spcAft>
                <a:spcPts val="0"/>
              </a:spcAft>
              <a:buNone/>
            </a:pPr>
            <a:endParaRPr sz="1100" b="1" dirty="0">
              <a:solidFill>
                <a:schemeClr val="tx1"/>
              </a:solidFill>
            </a:endParaRPr>
          </a:p>
          <a:p>
            <a:pPr marL="0" lvl="0" indent="0" algn="l" rtl="0">
              <a:lnSpc>
                <a:spcPct val="115000"/>
              </a:lnSpc>
              <a:spcBef>
                <a:spcPts val="0"/>
              </a:spcBef>
              <a:spcAft>
                <a:spcPts val="0"/>
              </a:spcAft>
              <a:buNone/>
            </a:pPr>
            <a:r>
              <a:rPr lang="en" sz="1100" b="1" dirty="0">
                <a:solidFill>
                  <a:schemeClr val="tx1"/>
                </a:solidFill>
              </a:rPr>
              <a:t>Branding</a:t>
            </a:r>
            <a:endParaRPr sz="1100" b="1" dirty="0">
              <a:solidFill>
                <a:schemeClr val="tx1"/>
              </a:solidFill>
            </a:endParaRPr>
          </a:p>
          <a:p>
            <a:pPr marL="457200" lvl="0" indent="-298450" algn="l" rtl="0">
              <a:lnSpc>
                <a:spcPct val="115000"/>
              </a:lnSpc>
              <a:spcBef>
                <a:spcPts val="0"/>
              </a:spcBef>
              <a:spcAft>
                <a:spcPts val="0"/>
              </a:spcAft>
              <a:buClr>
                <a:schemeClr val="tx1"/>
              </a:buClr>
              <a:buSzPts val="1100"/>
              <a:buChar char="❖"/>
            </a:pPr>
            <a:r>
              <a:rPr lang="en" sz="1100" dirty="0">
                <a:solidFill>
                  <a:schemeClr val="tx1"/>
                </a:solidFill>
              </a:rPr>
              <a:t>Deliver on service excellence by determining what the customer wants before they know</a:t>
            </a:r>
            <a:endParaRPr sz="1100" dirty="0">
              <a:solidFill>
                <a:schemeClr val="tx1"/>
              </a:solidFill>
            </a:endParaRPr>
          </a:p>
          <a:p>
            <a:pPr marL="457200" lvl="0" indent="-298450" algn="l" rtl="0">
              <a:lnSpc>
                <a:spcPct val="115000"/>
              </a:lnSpc>
              <a:spcBef>
                <a:spcPts val="0"/>
              </a:spcBef>
              <a:spcAft>
                <a:spcPts val="0"/>
              </a:spcAft>
              <a:buClr>
                <a:schemeClr val="tx1"/>
              </a:buClr>
              <a:buSzPts val="1100"/>
              <a:buChar char="❖"/>
            </a:pPr>
            <a:r>
              <a:rPr lang="en" sz="1100" dirty="0">
                <a:solidFill>
                  <a:schemeClr val="tx1"/>
                </a:solidFill>
              </a:rPr>
              <a:t>Focus on the customer- what are they willing to pay and what is a competitive price.</a:t>
            </a:r>
            <a:endParaRPr sz="1100" dirty="0">
              <a:solidFill>
                <a:schemeClr val="tx1"/>
              </a:solidFill>
            </a:endParaRPr>
          </a:p>
          <a:p>
            <a:pPr marL="457200" lvl="0" indent="-298450" algn="l" rtl="0">
              <a:lnSpc>
                <a:spcPct val="115000"/>
              </a:lnSpc>
              <a:spcBef>
                <a:spcPts val="0"/>
              </a:spcBef>
              <a:spcAft>
                <a:spcPts val="0"/>
              </a:spcAft>
              <a:buClr>
                <a:schemeClr val="tx1"/>
              </a:buClr>
              <a:buSzPts val="1100"/>
              <a:buChar char="❖"/>
            </a:pPr>
            <a:r>
              <a:rPr lang="en" sz="1100" dirty="0">
                <a:solidFill>
                  <a:schemeClr val="tx1"/>
                </a:solidFill>
              </a:rPr>
              <a:t>Differentiation</a:t>
            </a:r>
            <a:endParaRPr sz="1100" dirty="0">
              <a:solidFill>
                <a:schemeClr val="tx1"/>
              </a:solidFill>
            </a:endParaRPr>
          </a:p>
          <a:p>
            <a:pPr marL="0" lvl="0" indent="0" algn="l" rtl="0">
              <a:lnSpc>
                <a:spcPct val="115000"/>
              </a:lnSpc>
              <a:spcBef>
                <a:spcPts val="0"/>
              </a:spcBef>
              <a:spcAft>
                <a:spcPts val="0"/>
              </a:spcAft>
              <a:buNone/>
            </a:pPr>
            <a:endParaRPr sz="1100" b="1" dirty="0">
              <a:solidFill>
                <a:schemeClr val="tx1"/>
              </a:solidFill>
            </a:endParaRPr>
          </a:p>
          <a:p>
            <a:pPr marL="0" lvl="0" indent="0" algn="l" rtl="0">
              <a:lnSpc>
                <a:spcPct val="115000"/>
              </a:lnSpc>
              <a:spcBef>
                <a:spcPts val="0"/>
              </a:spcBef>
              <a:spcAft>
                <a:spcPts val="0"/>
              </a:spcAft>
              <a:buNone/>
            </a:pPr>
            <a:r>
              <a:rPr lang="en" sz="1100" b="1" dirty="0">
                <a:solidFill>
                  <a:schemeClr val="tx1"/>
                </a:solidFill>
              </a:rPr>
              <a:t>Technology</a:t>
            </a:r>
            <a:endParaRPr sz="1100" b="1" dirty="0">
              <a:solidFill>
                <a:schemeClr val="tx1"/>
              </a:solidFill>
            </a:endParaRPr>
          </a:p>
          <a:p>
            <a:pPr marL="457200" lvl="0" indent="-298450" algn="l" rtl="0">
              <a:lnSpc>
                <a:spcPct val="115000"/>
              </a:lnSpc>
              <a:spcBef>
                <a:spcPts val="0"/>
              </a:spcBef>
              <a:spcAft>
                <a:spcPts val="0"/>
              </a:spcAft>
              <a:buClr>
                <a:schemeClr val="tx1"/>
              </a:buClr>
              <a:buSzPts val="1100"/>
              <a:buChar char="❖"/>
            </a:pPr>
            <a:r>
              <a:rPr lang="en" sz="1100" dirty="0">
                <a:solidFill>
                  <a:schemeClr val="tx1"/>
                </a:solidFill>
              </a:rPr>
              <a:t>Airlines need to be leaders in using technology for bookings, customer tracking, loyalty, in flight entertainment, and maintenance</a:t>
            </a:r>
            <a:endParaRPr sz="1100" dirty="0">
              <a:solidFill>
                <a:schemeClr val="tx1"/>
              </a:solidFill>
            </a:endParaRPr>
          </a:p>
          <a:p>
            <a:pPr marL="457200" lvl="0" indent="-298450" algn="l" rtl="0">
              <a:lnSpc>
                <a:spcPct val="115000"/>
              </a:lnSpc>
              <a:spcBef>
                <a:spcPts val="0"/>
              </a:spcBef>
              <a:spcAft>
                <a:spcPts val="0"/>
              </a:spcAft>
              <a:buClr>
                <a:schemeClr val="tx1"/>
              </a:buClr>
              <a:buSzPts val="1100"/>
              <a:buChar char="❖"/>
            </a:pPr>
            <a:r>
              <a:rPr lang="en" sz="1100" dirty="0">
                <a:solidFill>
                  <a:schemeClr val="tx1"/>
                </a:solidFill>
              </a:rPr>
              <a:t>Lead the way to gain a competitive advantage    </a:t>
            </a:r>
            <a:endParaRPr sz="1100" dirty="0">
              <a:solidFill>
                <a:schemeClr val="tx1"/>
              </a:solidFill>
            </a:endParaRPr>
          </a:p>
        </p:txBody>
      </p:sp>
      <p:sp>
        <p:nvSpPr>
          <p:cNvPr id="167" name="Google Shape;167;p21"/>
          <p:cNvSpPr txBox="1">
            <a:spLocks noGrp="1"/>
          </p:cNvSpPr>
          <p:nvPr>
            <p:ph type="body" idx="4294967295"/>
          </p:nvPr>
        </p:nvSpPr>
        <p:spPr>
          <a:xfrm>
            <a:off x="4791075" y="1851025"/>
            <a:ext cx="4352925" cy="2162175"/>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dirty="0">
                <a:solidFill>
                  <a:schemeClr val="tx1"/>
                </a:solidFill>
              </a:rPr>
              <a:t>Culture</a:t>
            </a:r>
            <a:endParaRPr sz="1100" b="1" dirty="0">
              <a:solidFill>
                <a:schemeClr val="tx1"/>
              </a:solidFill>
            </a:endParaRPr>
          </a:p>
          <a:p>
            <a:pPr marL="457200" lvl="0" indent="-298450" algn="l" rtl="0">
              <a:lnSpc>
                <a:spcPct val="150000"/>
              </a:lnSpc>
              <a:spcBef>
                <a:spcPts val="0"/>
              </a:spcBef>
              <a:spcAft>
                <a:spcPts val="0"/>
              </a:spcAft>
              <a:buClr>
                <a:schemeClr val="tx1"/>
              </a:buClr>
              <a:buSzPts val="1100"/>
              <a:buChar char="❖"/>
            </a:pPr>
            <a:r>
              <a:rPr lang="en" sz="1100" dirty="0">
                <a:solidFill>
                  <a:schemeClr val="tx1"/>
                </a:solidFill>
              </a:rPr>
              <a:t>A unification and team building of all employees at all levels will produce a culture of acceptance.  </a:t>
            </a:r>
            <a:endParaRPr sz="1100" dirty="0">
              <a:solidFill>
                <a:schemeClr val="tx1"/>
              </a:solidFill>
            </a:endParaRPr>
          </a:p>
          <a:p>
            <a:pPr marL="457200" lvl="0" indent="-298450" algn="l" rtl="0">
              <a:lnSpc>
                <a:spcPct val="150000"/>
              </a:lnSpc>
              <a:spcBef>
                <a:spcPts val="0"/>
              </a:spcBef>
              <a:spcAft>
                <a:spcPts val="0"/>
              </a:spcAft>
              <a:buClr>
                <a:schemeClr val="tx1"/>
              </a:buClr>
              <a:buSzPts val="1100"/>
              <a:buChar char="❖"/>
            </a:pPr>
            <a:r>
              <a:rPr lang="en" sz="1100" dirty="0">
                <a:solidFill>
                  <a:schemeClr val="tx1"/>
                </a:solidFill>
              </a:rPr>
              <a:t>Managing employee expectations with strategic outcomes.</a:t>
            </a:r>
            <a:endParaRPr sz="1100" dirty="0">
              <a:solidFill>
                <a:schemeClr val="tx1"/>
              </a:solidFill>
            </a:endParaRPr>
          </a:p>
          <a:p>
            <a:pPr marL="457200" lvl="0" indent="-298450" algn="l" rtl="0">
              <a:lnSpc>
                <a:spcPct val="150000"/>
              </a:lnSpc>
              <a:spcBef>
                <a:spcPts val="0"/>
              </a:spcBef>
              <a:spcAft>
                <a:spcPts val="0"/>
              </a:spcAft>
              <a:buClr>
                <a:schemeClr val="tx1"/>
              </a:buClr>
              <a:buSzPts val="1100"/>
              <a:buChar char="❖"/>
            </a:pPr>
            <a:r>
              <a:rPr lang="en" sz="1100" dirty="0">
                <a:solidFill>
                  <a:schemeClr val="tx1"/>
                </a:solidFill>
              </a:rPr>
              <a:t>“With an effective culture in place, employee commitment can translate to tangible results and even reflect on financial statements” </a:t>
            </a:r>
            <a:r>
              <a:rPr lang="en" sz="900" dirty="0">
                <a:solidFill>
                  <a:schemeClr val="tx1"/>
                </a:solidFill>
              </a:rPr>
              <a:t>(</a:t>
            </a:r>
            <a:r>
              <a:rPr lang="en" sz="900" dirty="0">
                <a:solidFill>
                  <a:schemeClr val="tx1"/>
                </a:solidFill>
                <a:highlight>
                  <a:srgbClr val="FFFFFF"/>
                </a:highlight>
              </a:rPr>
              <a:t>Riwo-Abudho, Njanja, Ochieng, 2013)</a:t>
            </a:r>
            <a:r>
              <a:rPr lang="en" sz="900" dirty="0">
                <a:solidFill>
                  <a:schemeClr val="tx1"/>
                </a:solidFill>
              </a:rPr>
              <a:t>. </a:t>
            </a:r>
            <a:endParaRPr sz="900" dirty="0">
              <a:solidFill>
                <a:schemeClr val="tx1"/>
              </a:solidFill>
            </a:endParaRPr>
          </a:p>
          <a:p>
            <a:pPr marL="457200" lvl="0" indent="0" algn="l" rtl="0">
              <a:lnSpc>
                <a:spcPct val="150000"/>
              </a:lnSpc>
              <a:spcBef>
                <a:spcPts val="0"/>
              </a:spcBef>
              <a:spcAft>
                <a:spcPts val="0"/>
              </a:spcAft>
              <a:buNone/>
            </a:pPr>
            <a:endParaRPr sz="1100" dirty="0">
              <a:solidFill>
                <a:srgbClr val="000000"/>
              </a:solidFill>
            </a:endParaRPr>
          </a:p>
        </p:txBody>
      </p:sp>
      <p:pic>
        <p:nvPicPr>
          <p:cNvPr id="165" name="Google Shape;165;p21"/>
          <p:cNvPicPr preferRelativeResize="0"/>
          <p:nvPr/>
        </p:nvPicPr>
        <p:blipFill>
          <a:blip r:embed="rId3">
            <a:alphaModFix/>
          </a:blip>
          <a:stretch>
            <a:fillRect/>
          </a:stretch>
        </p:blipFill>
        <p:spPr>
          <a:xfrm>
            <a:off x="6403312" y="217600"/>
            <a:ext cx="2551124" cy="1700749"/>
          </a:xfrm>
          <a:prstGeom prst="rect">
            <a:avLst/>
          </a:prstGeom>
          <a:noFill/>
          <a:ln>
            <a:noFill/>
          </a:ln>
        </p:spPr>
      </p:pic>
      <p:sp>
        <p:nvSpPr>
          <p:cNvPr id="166" name="Google Shape;166;p21"/>
          <p:cNvSpPr txBox="1"/>
          <p:nvPr/>
        </p:nvSpPr>
        <p:spPr>
          <a:xfrm>
            <a:off x="6403300" y="1711350"/>
            <a:ext cx="1594800" cy="20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00">
                <a:solidFill>
                  <a:srgbClr val="111111"/>
                </a:solidFill>
                <a:highlight>
                  <a:srgbClr val="F5F5F5"/>
                </a:highlight>
                <a:latin typeface="Roboto"/>
                <a:ea typeface="Roboto"/>
                <a:cs typeface="Roboto"/>
                <a:sym typeface="Roboto"/>
              </a:rPr>
              <a:t>Photo by </a:t>
            </a:r>
            <a:r>
              <a:rPr lang="en" sz="700" u="sng">
                <a:solidFill>
                  <a:srgbClr val="767676"/>
                </a:solidFill>
                <a:highlight>
                  <a:srgbClr val="F5F5F5"/>
                </a:highlight>
                <a:latin typeface="Roboto"/>
                <a:ea typeface="Roboto"/>
                <a:cs typeface="Roboto"/>
                <a:sym typeface="Roboto"/>
                <a:hlinkClick r:id="rId4"/>
              </a:rPr>
              <a:t>Isaac Struna</a:t>
            </a:r>
            <a:r>
              <a:rPr lang="en" sz="700">
                <a:solidFill>
                  <a:srgbClr val="111111"/>
                </a:solidFill>
                <a:highlight>
                  <a:srgbClr val="F5F5F5"/>
                </a:highlight>
                <a:latin typeface="Roboto"/>
                <a:ea typeface="Roboto"/>
                <a:cs typeface="Roboto"/>
                <a:sym typeface="Roboto"/>
              </a:rPr>
              <a:t> on </a:t>
            </a:r>
            <a:r>
              <a:rPr lang="en" sz="700" u="sng">
                <a:solidFill>
                  <a:srgbClr val="767676"/>
                </a:solidFill>
                <a:highlight>
                  <a:srgbClr val="F5F5F5"/>
                </a:highlight>
                <a:latin typeface="Roboto"/>
                <a:ea typeface="Roboto"/>
                <a:cs typeface="Roboto"/>
                <a:sym typeface="Roboto"/>
                <a:hlinkClick r:id="rId5"/>
              </a:rPr>
              <a:t>Unsplash</a:t>
            </a:r>
            <a:endParaRPr sz="7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86</TotalTime>
  <Words>4131</Words>
  <Application>Microsoft Office PowerPoint</Application>
  <PresentationFormat>On-screen Show (16:9)</PresentationFormat>
  <Paragraphs>337</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Wingdings</vt:lpstr>
      <vt:lpstr>Arial</vt:lpstr>
      <vt:lpstr>Roboto</vt:lpstr>
      <vt:lpstr>Merriweather</vt:lpstr>
      <vt:lpstr>Geometric</vt:lpstr>
      <vt:lpstr>MGMT4419</vt:lpstr>
      <vt:lpstr>Pillars of Strength</vt:lpstr>
      <vt:lpstr>Business Model - Value Proposition</vt:lpstr>
      <vt:lpstr>Primary Problem</vt:lpstr>
      <vt:lpstr>PEST</vt:lpstr>
      <vt:lpstr>5 Forces</vt:lpstr>
      <vt:lpstr>SWOT </vt:lpstr>
      <vt:lpstr>Financial Analysis</vt:lpstr>
      <vt:lpstr>Key Success Factors of the Airline Industry</vt:lpstr>
      <vt:lpstr>GAP Analysis</vt:lpstr>
      <vt:lpstr>Alternatives </vt:lpstr>
      <vt:lpstr>Develop Decision Criteria</vt:lpstr>
      <vt:lpstr>PowerPoint Presentation</vt:lpstr>
      <vt:lpstr>Pillars of Strength - New Model </vt:lpstr>
      <vt:lpstr> Business Model - New Model</vt:lpstr>
      <vt:lpstr>Implementation Plan</vt:lpstr>
      <vt:lpstr>Risks</vt:lpstr>
      <vt:lpstr>Mitigation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MGMT4419</dc:title>
  <dc:creator>Luke Barry</dc:creator>
  <cp:lastModifiedBy>Luke Barry</cp:lastModifiedBy>
  <cp:revision>10</cp:revision>
  <dcterms:modified xsi:type="dcterms:W3CDTF">2021-01-23T12:06:32Z</dcterms:modified>
</cp:coreProperties>
</file>